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961" r:id="rId2"/>
    <p:sldId id="962" r:id="rId3"/>
    <p:sldId id="965" r:id="rId4"/>
    <p:sldId id="966" r:id="rId5"/>
    <p:sldId id="964" r:id="rId6"/>
    <p:sldId id="967" r:id="rId7"/>
    <p:sldId id="946" r:id="rId8"/>
    <p:sldId id="529" r:id="rId9"/>
    <p:sldId id="948" r:id="rId10"/>
    <p:sldId id="963" r:id="rId11"/>
    <p:sldId id="968" r:id="rId12"/>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6D0047-9E13-4775-AE1E-0A589A3A7CA1}" v="29" dt="2024-09-24T05:25:48.9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B982C-0613-4BD1-88F2-D257B0D0645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C62A833-143C-4B0A-81F4-60E889820DB1}">
      <dgm:prSet/>
      <dgm:spPr/>
      <dgm:t>
        <a:bodyPr/>
        <a:lstStyle/>
        <a:p>
          <a:r>
            <a:rPr lang="hr-HR"/>
            <a:t>Tri specifična cilja u okviru Integriranog teritorijalnog programa 2021.-2027.</a:t>
          </a:r>
          <a:endParaRPr lang="en-US"/>
        </a:p>
      </dgm:t>
    </dgm:pt>
    <dgm:pt modelId="{28E7900D-0332-44C3-ADDC-7A1EFA050CCB}" type="parTrans" cxnId="{DD36D964-E6D7-4B29-AA2B-5ECCCC408392}">
      <dgm:prSet/>
      <dgm:spPr/>
      <dgm:t>
        <a:bodyPr/>
        <a:lstStyle/>
        <a:p>
          <a:endParaRPr lang="en-US"/>
        </a:p>
      </dgm:t>
    </dgm:pt>
    <dgm:pt modelId="{8D7647C4-34DF-4EB8-8D3F-468CFF98DC92}" type="sibTrans" cxnId="{DD36D964-E6D7-4B29-AA2B-5ECCCC408392}">
      <dgm:prSet/>
      <dgm:spPr/>
      <dgm:t>
        <a:bodyPr/>
        <a:lstStyle/>
        <a:p>
          <a:endParaRPr lang="en-US"/>
        </a:p>
      </dgm:t>
    </dgm:pt>
    <dgm:pt modelId="{85D32EE6-4A87-440D-92A9-C9083AEBAE2B}">
      <dgm:prSet/>
      <dgm:spPr/>
      <dgm:t>
        <a:bodyPr/>
        <a:lstStyle/>
        <a:p>
          <a:r>
            <a:rPr lang="hr-HR" dirty="0"/>
            <a:t>SC 1.3. Jačanje održivog rasta i konkurentnosti MSP-ova i otvaranje radnih mjesta u njima, među ostalim i kroz produktivna ulaganja</a:t>
          </a:r>
          <a:endParaRPr lang="en-US" dirty="0"/>
        </a:p>
      </dgm:t>
    </dgm:pt>
    <dgm:pt modelId="{DF12C0EF-A82E-422D-9985-29E972169DA4}" type="parTrans" cxnId="{77C447D2-2405-4CCE-A618-7D067C5281AC}">
      <dgm:prSet/>
      <dgm:spPr/>
      <dgm:t>
        <a:bodyPr/>
        <a:lstStyle/>
        <a:p>
          <a:endParaRPr lang="en-US"/>
        </a:p>
      </dgm:t>
    </dgm:pt>
    <dgm:pt modelId="{92FC68C1-AED6-4884-A35A-FCF26C3764C7}" type="sibTrans" cxnId="{77C447D2-2405-4CCE-A618-7D067C5281AC}">
      <dgm:prSet/>
      <dgm:spPr/>
      <dgm:t>
        <a:bodyPr/>
        <a:lstStyle/>
        <a:p>
          <a:endParaRPr lang="en-US"/>
        </a:p>
      </dgm:t>
    </dgm:pt>
    <dgm:pt modelId="{D2F2E15D-A8F2-4216-9916-C52C14AC3213}">
      <dgm:prSet/>
      <dgm:spPr/>
      <dgm:t>
        <a:bodyPr/>
        <a:lstStyle/>
        <a:p>
          <a:r>
            <a:rPr lang="hr-HR"/>
            <a:t>SC 2.8. Promicanje održive multi modalne gradske mobilnosti kao dijela prelaska na gospodarstvo s nultom neto stopom ugljika</a:t>
          </a:r>
          <a:endParaRPr lang="en-US"/>
        </a:p>
      </dgm:t>
    </dgm:pt>
    <dgm:pt modelId="{06989B68-0AD9-4A7D-9EEF-7B7C49BEB79E}" type="parTrans" cxnId="{EFC28768-FB41-445E-AA91-24EF84FEFEBB}">
      <dgm:prSet/>
      <dgm:spPr/>
      <dgm:t>
        <a:bodyPr/>
        <a:lstStyle/>
        <a:p>
          <a:endParaRPr lang="en-US"/>
        </a:p>
      </dgm:t>
    </dgm:pt>
    <dgm:pt modelId="{F498597B-9414-40AC-961B-2019DEAFD765}" type="sibTrans" cxnId="{EFC28768-FB41-445E-AA91-24EF84FEFEBB}">
      <dgm:prSet/>
      <dgm:spPr/>
      <dgm:t>
        <a:bodyPr/>
        <a:lstStyle/>
        <a:p>
          <a:endParaRPr lang="en-US"/>
        </a:p>
      </dgm:t>
    </dgm:pt>
    <dgm:pt modelId="{33785ED1-193C-4204-A454-F706AC5AD444}">
      <dgm:prSet/>
      <dgm:spPr/>
      <dgm:t>
        <a:bodyPr/>
        <a:lstStyle/>
        <a:p>
          <a:r>
            <a:rPr lang="hr-HR"/>
            <a:t>SC 5.1. Poticanje integriranog i uključivanje društvenog gospodarskog razvoja, razvoja u području okoliša, kulture, prirodne baštine, održivog turizma i sigurnosti u urbanim područjima</a:t>
          </a:r>
          <a:endParaRPr lang="en-US"/>
        </a:p>
      </dgm:t>
    </dgm:pt>
    <dgm:pt modelId="{667B6E03-A622-45A2-922E-7C86ABDB7DB5}" type="parTrans" cxnId="{32B298D1-5B8C-48B1-9E25-8670CB36691A}">
      <dgm:prSet/>
      <dgm:spPr/>
      <dgm:t>
        <a:bodyPr/>
        <a:lstStyle/>
        <a:p>
          <a:endParaRPr lang="en-US"/>
        </a:p>
      </dgm:t>
    </dgm:pt>
    <dgm:pt modelId="{0CEE552C-6D00-480F-9979-4705FBCB2163}" type="sibTrans" cxnId="{32B298D1-5B8C-48B1-9E25-8670CB36691A}">
      <dgm:prSet/>
      <dgm:spPr/>
      <dgm:t>
        <a:bodyPr/>
        <a:lstStyle/>
        <a:p>
          <a:endParaRPr lang="en-US"/>
        </a:p>
      </dgm:t>
    </dgm:pt>
    <dgm:pt modelId="{25FA6731-8D5C-4E13-AAE9-F416F3D62C97}" type="pres">
      <dgm:prSet presAssocID="{B07B982C-0613-4BD1-88F2-D257B0D06456}" presName="linear" presStyleCnt="0">
        <dgm:presLayoutVars>
          <dgm:animLvl val="lvl"/>
          <dgm:resizeHandles val="exact"/>
        </dgm:presLayoutVars>
      </dgm:prSet>
      <dgm:spPr/>
    </dgm:pt>
    <dgm:pt modelId="{39EB27BC-6B64-42CC-99C4-9F1F1B55D112}" type="pres">
      <dgm:prSet presAssocID="{6C62A833-143C-4B0A-81F4-60E889820DB1}" presName="parentText" presStyleLbl="node1" presStyleIdx="0" presStyleCnt="4">
        <dgm:presLayoutVars>
          <dgm:chMax val="0"/>
          <dgm:bulletEnabled val="1"/>
        </dgm:presLayoutVars>
      </dgm:prSet>
      <dgm:spPr/>
    </dgm:pt>
    <dgm:pt modelId="{578D6FBA-87E0-4103-AF7E-B8CEF1C494A5}" type="pres">
      <dgm:prSet presAssocID="{8D7647C4-34DF-4EB8-8D3F-468CFF98DC92}" presName="spacer" presStyleCnt="0"/>
      <dgm:spPr/>
    </dgm:pt>
    <dgm:pt modelId="{8D597746-8770-4565-824D-95BF6384D963}" type="pres">
      <dgm:prSet presAssocID="{85D32EE6-4A87-440D-92A9-C9083AEBAE2B}" presName="parentText" presStyleLbl="node1" presStyleIdx="1" presStyleCnt="4">
        <dgm:presLayoutVars>
          <dgm:chMax val="0"/>
          <dgm:bulletEnabled val="1"/>
        </dgm:presLayoutVars>
      </dgm:prSet>
      <dgm:spPr/>
    </dgm:pt>
    <dgm:pt modelId="{D0126873-429A-40CA-865C-21702F2FA450}" type="pres">
      <dgm:prSet presAssocID="{92FC68C1-AED6-4884-A35A-FCF26C3764C7}" presName="spacer" presStyleCnt="0"/>
      <dgm:spPr/>
    </dgm:pt>
    <dgm:pt modelId="{04C5C834-573A-4ACA-BA0B-8C95DEB19D7C}" type="pres">
      <dgm:prSet presAssocID="{D2F2E15D-A8F2-4216-9916-C52C14AC3213}" presName="parentText" presStyleLbl="node1" presStyleIdx="2" presStyleCnt="4">
        <dgm:presLayoutVars>
          <dgm:chMax val="0"/>
          <dgm:bulletEnabled val="1"/>
        </dgm:presLayoutVars>
      </dgm:prSet>
      <dgm:spPr/>
    </dgm:pt>
    <dgm:pt modelId="{55B648C2-1510-4BBE-84AF-3AFB9185F610}" type="pres">
      <dgm:prSet presAssocID="{F498597B-9414-40AC-961B-2019DEAFD765}" presName="spacer" presStyleCnt="0"/>
      <dgm:spPr/>
    </dgm:pt>
    <dgm:pt modelId="{415A4724-4DD8-426B-8F31-94FBFBB63F9C}" type="pres">
      <dgm:prSet presAssocID="{33785ED1-193C-4204-A454-F706AC5AD444}" presName="parentText" presStyleLbl="node1" presStyleIdx="3" presStyleCnt="4">
        <dgm:presLayoutVars>
          <dgm:chMax val="0"/>
          <dgm:bulletEnabled val="1"/>
        </dgm:presLayoutVars>
      </dgm:prSet>
      <dgm:spPr/>
    </dgm:pt>
  </dgm:ptLst>
  <dgm:cxnLst>
    <dgm:cxn modelId="{5DC4A61C-7A10-447B-96FD-47F63A8AFD28}" type="presOf" srcId="{D2F2E15D-A8F2-4216-9916-C52C14AC3213}" destId="{04C5C834-573A-4ACA-BA0B-8C95DEB19D7C}" srcOrd="0" destOrd="0" presId="urn:microsoft.com/office/officeart/2005/8/layout/vList2"/>
    <dgm:cxn modelId="{DD36D964-E6D7-4B29-AA2B-5ECCCC408392}" srcId="{B07B982C-0613-4BD1-88F2-D257B0D06456}" destId="{6C62A833-143C-4B0A-81F4-60E889820DB1}" srcOrd="0" destOrd="0" parTransId="{28E7900D-0332-44C3-ADDC-7A1EFA050CCB}" sibTransId="{8D7647C4-34DF-4EB8-8D3F-468CFF98DC92}"/>
    <dgm:cxn modelId="{EFC28768-FB41-445E-AA91-24EF84FEFEBB}" srcId="{B07B982C-0613-4BD1-88F2-D257B0D06456}" destId="{D2F2E15D-A8F2-4216-9916-C52C14AC3213}" srcOrd="2" destOrd="0" parTransId="{06989B68-0AD9-4A7D-9EEF-7B7C49BEB79E}" sibTransId="{F498597B-9414-40AC-961B-2019DEAFD765}"/>
    <dgm:cxn modelId="{B79E6669-2BCA-4F9E-8B06-9596F7529482}" type="presOf" srcId="{B07B982C-0613-4BD1-88F2-D257B0D06456}" destId="{25FA6731-8D5C-4E13-AAE9-F416F3D62C97}" srcOrd="0" destOrd="0" presId="urn:microsoft.com/office/officeart/2005/8/layout/vList2"/>
    <dgm:cxn modelId="{7582A851-B80E-4545-90D8-6E18E81D1D38}" type="presOf" srcId="{6C62A833-143C-4B0A-81F4-60E889820DB1}" destId="{39EB27BC-6B64-42CC-99C4-9F1F1B55D112}" srcOrd="0" destOrd="0" presId="urn:microsoft.com/office/officeart/2005/8/layout/vList2"/>
    <dgm:cxn modelId="{B56AA692-64BA-4C1D-9913-5C2BEC53A266}" type="presOf" srcId="{85D32EE6-4A87-440D-92A9-C9083AEBAE2B}" destId="{8D597746-8770-4565-824D-95BF6384D963}" srcOrd="0" destOrd="0" presId="urn:microsoft.com/office/officeart/2005/8/layout/vList2"/>
    <dgm:cxn modelId="{32B298D1-5B8C-48B1-9E25-8670CB36691A}" srcId="{B07B982C-0613-4BD1-88F2-D257B0D06456}" destId="{33785ED1-193C-4204-A454-F706AC5AD444}" srcOrd="3" destOrd="0" parTransId="{667B6E03-A622-45A2-922E-7C86ABDB7DB5}" sibTransId="{0CEE552C-6D00-480F-9979-4705FBCB2163}"/>
    <dgm:cxn modelId="{77C447D2-2405-4CCE-A618-7D067C5281AC}" srcId="{B07B982C-0613-4BD1-88F2-D257B0D06456}" destId="{85D32EE6-4A87-440D-92A9-C9083AEBAE2B}" srcOrd="1" destOrd="0" parTransId="{DF12C0EF-A82E-422D-9985-29E972169DA4}" sibTransId="{92FC68C1-AED6-4884-A35A-FCF26C3764C7}"/>
    <dgm:cxn modelId="{BA540BFB-C791-4E79-B245-9DC37F1BDF43}" type="presOf" srcId="{33785ED1-193C-4204-A454-F706AC5AD444}" destId="{415A4724-4DD8-426B-8F31-94FBFBB63F9C}" srcOrd="0" destOrd="0" presId="urn:microsoft.com/office/officeart/2005/8/layout/vList2"/>
    <dgm:cxn modelId="{8E08AD92-FE0E-41DE-A1B3-3BF5AE808FF0}" type="presParOf" srcId="{25FA6731-8D5C-4E13-AAE9-F416F3D62C97}" destId="{39EB27BC-6B64-42CC-99C4-9F1F1B55D112}" srcOrd="0" destOrd="0" presId="urn:microsoft.com/office/officeart/2005/8/layout/vList2"/>
    <dgm:cxn modelId="{5BACD1B7-1676-4C49-93B1-3BB129AFF70A}" type="presParOf" srcId="{25FA6731-8D5C-4E13-AAE9-F416F3D62C97}" destId="{578D6FBA-87E0-4103-AF7E-B8CEF1C494A5}" srcOrd="1" destOrd="0" presId="urn:microsoft.com/office/officeart/2005/8/layout/vList2"/>
    <dgm:cxn modelId="{5A976823-5049-4BE6-8D7B-8CF11DDD8E10}" type="presParOf" srcId="{25FA6731-8D5C-4E13-AAE9-F416F3D62C97}" destId="{8D597746-8770-4565-824D-95BF6384D963}" srcOrd="2" destOrd="0" presId="urn:microsoft.com/office/officeart/2005/8/layout/vList2"/>
    <dgm:cxn modelId="{904EC909-A753-42D6-8151-3267F4B6432A}" type="presParOf" srcId="{25FA6731-8D5C-4E13-AAE9-F416F3D62C97}" destId="{D0126873-429A-40CA-865C-21702F2FA450}" srcOrd="3" destOrd="0" presId="urn:microsoft.com/office/officeart/2005/8/layout/vList2"/>
    <dgm:cxn modelId="{DA5E036C-211D-4ED3-9366-5538AD031D5E}" type="presParOf" srcId="{25FA6731-8D5C-4E13-AAE9-F416F3D62C97}" destId="{04C5C834-573A-4ACA-BA0B-8C95DEB19D7C}" srcOrd="4" destOrd="0" presId="urn:microsoft.com/office/officeart/2005/8/layout/vList2"/>
    <dgm:cxn modelId="{B60B5E2F-32D2-4F47-AC3D-09F6BEC055E1}" type="presParOf" srcId="{25FA6731-8D5C-4E13-AAE9-F416F3D62C97}" destId="{55B648C2-1510-4BBE-84AF-3AFB9185F610}" srcOrd="5" destOrd="0" presId="urn:microsoft.com/office/officeart/2005/8/layout/vList2"/>
    <dgm:cxn modelId="{4885B894-8ECB-41F5-8589-8A4F7DBDD209}" type="presParOf" srcId="{25FA6731-8D5C-4E13-AAE9-F416F3D62C97}" destId="{415A4724-4DD8-426B-8F31-94FBFBB63F9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29A4C5-47B0-4DF9-BEDC-ABB9B52D6B6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5011743-62BA-48D2-AB1B-FE1F4F9EEE83}">
      <dgm:prSet/>
      <dgm:spPr/>
      <dgm:t>
        <a:bodyPr/>
        <a:lstStyle/>
        <a:p>
          <a:r>
            <a:rPr lang="hr-HR"/>
            <a:t>Sigurno povezani – 1.877.699,64 EUR – SC 2.8.</a:t>
          </a:r>
          <a:endParaRPr lang="en-US"/>
        </a:p>
      </dgm:t>
    </dgm:pt>
    <dgm:pt modelId="{5250A3C3-0D0F-4B10-85C8-38DEB4491D93}" type="parTrans" cxnId="{C5BAFF5B-F570-4AA0-B45F-5D652F538768}">
      <dgm:prSet/>
      <dgm:spPr/>
      <dgm:t>
        <a:bodyPr/>
        <a:lstStyle/>
        <a:p>
          <a:endParaRPr lang="en-US"/>
        </a:p>
      </dgm:t>
    </dgm:pt>
    <dgm:pt modelId="{12797904-0F4C-41B1-89C7-0A453881AF15}" type="sibTrans" cxnId="{C5BAFF5B-F570-4AA0-B45F-5D652F538768}">
      <dgm:prSet/>
      <dgm:spPr/>
      <dgm:t>
        <a:bodyPr/>
        <a:lstStyle/>
        <a:p>
          <a:endParaRPr lang="en-US"/>
        </a:p>
      </dgm:t>
    </dgm:pt>
    <dgm:pt modelId="{5939C24B-D08E-4185-92FE-F34739A214C9}">
      <dgm:prSet/>
      <dgm:spPr/>
      <dgm:t>
        <a:bodyPr/>
        <a:lstStyle/>
        <a:p>
          <a:r>
            <a:rPr lang="hr-HR"/>
            <a:t>Unapređenje sustava javnog prijevoza na urbanom području Koprivnica – 2.252.500,00 – SC 2.8.</a:t>
          </a:r>
          <a:endParaRPr lang="en-US"/>
        </a:p>
      </dgm:t>
    </dgm:pt>
    <dgm:pt modelId="{85CDF09F-5D71-4BA9-BDBE-93085FE28D6C}" type="parTrans" cxnId="{36F33AF2-EF3B-48CA-9D66-D992FC09CAF1}">
      <dgm:prSet/>
      <dgm:spPr/>
      <dgm:t>
        <a:bodyPr/>
        <a:lstStyle/>
        <a:p>
          <a:endParaRPr lang="en-US"/>
        </a:p>
      </dgm:t>
    </dgm:pt>
    <dgm:pt modelId="{6F6E5C0E-A2DE-459D-BB48-85077CA962C4}" type="sibTrans" cxnId="{36F33AF2-EF3B-48CA-9D66-D992FC09CAF1}">
      <dgm:prSet/>
      <dgm:spPr/>
      <dgm:t>
        <a:bodyPr/>
        <a:lstStyle/>
        <a:p>
          <a:endParaRPr lang="en-US"/>
        </a:p>
      </dgm:t>
    </dgm:pt>
    <dgm:pt modelId="{49421BF1-FC9E-42F2-AC8F-A0EB805DD446}">
      <dgm:prSet/>
      <dgm:spPr/>
      <dgm:t>
        <a:bodyPr/>
        <a:lstStyle/>
        <a:p>
          <a:r>
            <a:rPr lang="hr-HR"/>
            <a:t>Znanstveno-inovacijski park Koprivnica – 5.100.000,00 EUR – SC5.1.</a:t>
          </a:r>
          <a:endParaRPr lang="en-US"/>
        </a:p>
      </dgm:t>
    </dgm:pt>
    <dgm:pt modelId="{EA8FB6BB-7FDB-4150-AA1E-B05A8878151F}" type="parTrans" cxnId="{CDF55EA8-A962-48C9-8889-2C5DA43E4028}">
      <dgm:prSet/>
      <dgm:spPr/>
      <dgm:t>
        <a:bodyPr/>
        <a:lstStyle/>
        <a:p>
          <a:endParaRPr lang="en-US"/>
        </a:p>
      </dgm:t>
    </dgm:pt>
    <dgm:pt modelId="{E3240100-A539-4D6C-9C19-690DE43D691C}" type="sibTrans" cxnId="{CDF55EA8-A962-48C9-8889-2C5DA43E4028}">
      <dgm:prSet/>
      <dgm:spPr/>
      <dgm:t>
        <a:bodyPr/>
        <a:lstStyle/>
        <a:p>
          <a:endParaRPr lang="en-US"/>
        </a:p>
      </dgm:t>
    </dgm:pt>
    <dgm:pt modelId="{16995B29-9034-4D04-BB3A-06E105F8B863}">
      <dgm:prSet/>
      <dgm:spPr/>
      <dgm:t>
        <a:bodyPr/>
        <a:lstStyle/>
        <a:p>
          <a:r>
            <a:rPr lang="hr-HR"/>
            <a:t>Građenje i opremanje kompleksa tržnice i polivalentnog centra – 8.769.800,36 EUR – SC 2.8. i 5.1.</a:t>
          </a:r>
          <a:endParaRPr lang="en-US"/>
        </a:p>
      </dgm:t>
    </dgm:pt>
    <dgm:pt modelId="{F0A71DEC-AED5-409E-B9A0-BFD227064F37}" type="parTrans" cxnId="{63C10C65-F6FA-4FFF-A627-EB8DFE05BD65}">
      <dgm:prSet/>
      <dgm:spPr/>
      <dgm:t>
        <a:bodyPr/>
        <a:lstStyle/>
        <a:p>
          <a:endParaRPr lang="en-US"/>
        </a:p>
      </dgm:t>
    </dgm:pt>
    <dgm:pt modelId="{9070C50C-7F66-46C0-A158-A90823509541}" type="sibTrans" cxnId="{63C10C65-F6FA-4FFF-A627-EB8DFE05BD65}">
      <dgm:prSet/>
      <dgm:spPr/>
      <dgm:t>
        <a:bodyPr/>
        <a:lstStyle/>
        <a:p>
          <a:endParaRPr lang="en-US"/>
        </a:p>
      </dgm:t>
    </dgm:pt>
    <dgm:pt modelId="{38567EA6-F763-46B9-A140-3E7987EA2037}" type="pres">
      <dgm:prSet presAssocID="{B529A4C5-47B0-4DF9-BEDC-ABB9B52D6B63}" presName="linear" presStyleCnt="0">
        <dgm:presLayoutVars>
          <dgm:animLvl val="lvl"/>
          <dgm:resizeHandles val="exact"/>
        </dgm:presLayoutVars>
      </dgm:prSet>
      <dgm:spPr/>
    </dgm:pt>
    <dgm:pt modelId="{CE1CE1F0-339F-4771-A9DE-A037B0622C82}" type="pres">
      <dgm:prSet presAssocID="{C5011743-62BA-48D2-AB1B-FE1F4F9EEE83}" presName="parentText" presStyleLbl="node1" presStyleIdx="0" presStyleCnt="4">
        <dgm:presLayoutVars>
          <dgm:chMax val="0"/>
          <dgm:bulletEnabled val="1"/>
        </dgm:presLayoutVars>
      </dgm:prSet>
      <dgm:spPr/>
    </dgm:pt>
    <dgm:pt modelId="{F6102D45-FD3B-42C4-848D-6FF575C76963}" type="pres">
      <dgm:prSet presAssocID="{12797904-0F4C-41B1-89C7-0A453881AF15}" presName="spacer" presStyleCnt="0"/>
      <dgm:spPr/>
    </dgm:pt>
    <dgm:pt modelId="{3C24C022-4287-449D-AE19-95357252057E}" type="pres">
      <dgm:prSet presAssocID="{5939C24B-D08E-4185-92FE-F34739A214C9}" presName="parentText" presStyleLbl="node1" presStyleIdx="1" presStyleCnt="4">
        <dgm:presLayoutVars>
          <dgm:chMax val="0"/>
          <dgm:bulletEnabled val="1"/>
        </dgm:presLayoutVars>
      </dgm:prSet>
      <dgm:spPr/>
    </dgm:pt>
    <dgm:pt modelId="{0AB7504F-F0FF-4DE0-95C0-7707C6C59E6A}" type="pres">
      <dgm:prSet presAssocID="{6F6E5C0E-A2DE-459D-BB48-85077CA962C4}" presName="spacer" presStyleCnt="0"/>
      <dgm:spPr/>
    </dgm:pt>
    <dgm:pt modelId="{52DD5554-8B5C-4D61-A70F-961770F9DE8D}" type="pres">
      <dgm:prSet presAssocID="{49421BF1-FC9E-42F2-AC8F-A0EB805DD446}" presName="parentText" presStyleLbl="node1" presStyleIdx="2" presStyleCnt="4">
        <dgm:presLayoutVars>
          <dgm:chMax val="0"/>
          <dgm:bulletEnabled val="1"/>
        </dgm:presLayoutVars>
      </dgm:prSet>
      <dgm:spPr/>
    </dgm:pt>
    <dgm:pt modelId="{5522032A-9511-42D7-903A-66CF851AB9D0}" type="pres">
      <dgm:prSet presAssocID="{E3240100-A539-4D6C-9C19-690DE43D691C}" presName="spacer" presStyleCnt="0"/>
      <dgm:spPr/>
    </dgm:pt>
    <dgm:pt modelId="{A3CD0BCD-CFE6-44CB-AB36-39BDA1371628}" type="pres">
      <dgm:prSet presAssocID="{16995B29-9034-4D04-BB3A-06E105F8B863}" presName="parentText" presStyleLbl="node1" presStyleIdx="3" presStyleCnt="4">
        <dgm:presLayoutVars>
          <dgm:chMax val="0"/>
          <dgm:bulletEnabled val="1"/>
        </dgm:presLayoutVars>
      </dgm:prSet>
      <dgm:spPr/>
    </dgm:pt>
  </dgm:ptLst>
  <dgm:cxnLst>
    <dgm:cxn modelId="{C5BAFF5B-F570-4AA0-B45F-5D652F538768}" srcId="{B529A4C5-47B0-4DF9-BEDC-ABB9B52D6B63}" destId="{C5011743-62BA-48D2-AB1B-FE1F4F9EEE83}" srcOrd="0" destOrd="0" parTransId="{5250A3C3-0D0F-4B10-85C8-38DEB4491D93}" sibTransId="{12797904-0F4C-41B1-89C7-0A453881AF15}"/>
    <dgm:cxn modelId="{63C10C65-F6FA-4FFF-A627-EB8DFE05BD65}" srcId="{B529A4C5-47B0-4DF9-BEDC-ABB9B52D6B63}" destId="{16995B29-9034-4D04-BB3A-06E105F8B863}" srcOrd="3" destOrd="0" parTransId="{F0A71DEC-AED5-409E-B9A0-BFD227064F37}" sibTransId="{9070C50C-7F66-46C0-A158-A90823509541}"/>
    <dgm:cxn modelId="{CDF55EA8-A962-48C9-8889-2C5DA43E4028}" srcId="{B529A4C5-47B0-4DF9-BEDC-ABB9B52D6B63}" destId="{49421BF1-FC9E-42F2-AC8F-A0EB805DD446}" srcOrd="2" destOrd="0" parTransId="{EA8FB6BB-7FDB-4150-AA1E-B05A8878151F}" sibTransId="{E3240100-A539-4D6C-9C19-690DE43D691C}"/>
    <dgm:cxn modelId="{04D75FB7-A593-461C-8379-36597322B610}" type="presOf" srcId="{5939C24B-D08E-4185-92FE-F34739A214C9}" destId="{3C24C022-4287-449D-AE19-95357252057E}" srcOrd="0" destOrd="0" presId="urn:microsoft.com/office/officeart/2005/8/layout/vList2"/>
    <dgm:cxn modelId="{BCC125BD-4DB3-49F4-82B3-755C7218BD40}" type="presOf" srcId="{49421BF1-FC9E-42F2-AC8F-A0EB805DD446}" destId="{52DD5554-8B5C-4D61-A70F-961770F9DE8D}" srcOrd="0" destOrd="0" presId="urn:microsoft.com/office/officeart/2005/8/layout/vList2"/>
    <dgm:cxn modelId="{1DCC04CB-7213-4312-A24D-37CA1DA889B5}" type="presOf" srcId="{C5011743-62BA-48D2-AB1B-FE1F4F9EEE83}" destId="{CE1CE1F0-339F-4771-A9DE-A037B0622C82}" srcOrd="0" destOrd="0" presId="urn:microsoft.com/office/officeart/2005/8/layout/vList2"/>
    <dgm:cxn modelId="{36F33AF2-EF3B-48CA-9D66-D992FC09CAF1}" srcId="{B529A4C5-47B0-4DF9-BEDC-ABB9B52D6B63}" destId="{5939C24B-D08E-4185-92FE-F34739A214C9}" srcOrd="1" destOrd="0" parTransId="{85CDF09F-5D71-4BA9-BDBE-93085FE28D6C}" sibTransId="{6F6E5C0E-A2DE-459D-BB48-85077CA962C4}"/>
    <dgm:cxn modelId="{56CC7CFE-3395-4CA7-9164-07C0CBEA76C3}" type="presOf" srcId="{B529A4C5-47B0-4DF9-BEDC-ABB9B52D6B63}" destId="{38567EA6-F763-46B9-A140-3E7987EA2037}" srcOrd="0" destOrd="0" presId="urn:microsoft.com/office/officeart/2005/8/layout/vList2"/>
    <dgm:cxn modelId="{E05ED1FE-2FE8-4E0E-B258-81E181E73F99}" type="presOf" srcId="{16995B29-9034-4D04-BB3A-06E105F8B863}" destId="{A3CD0BCD-CFE6-44CB-AB36-39BDA1371628}" srcOrd="0" destOrd="0" presId="urn:microsoft.com/office/officeart/2005/8/layout/vList2"/>
    <dgm:cxn modelId="{36592E35-A1BA-4C73-8DD3-8550D667F4FC}" type="presParOf" srcId="{38567EA6-F763-46B9-A140-3E7987EA2037}" destId="{CE1CE1F0-339F-4771-A9DE-A037B0622C82}" srcOrd="0" destOrd="0" presId="urn:microsoft.com/office/officeart/2005/8/layout/vList2"/>
    <dgm:cxn modelId="{6487A1B6-F31D-4EBB-AEAD-334A5D368B78}" type="presParOf" srcId="{38567EA6-F763-46B9-A140-3E7987EA2037}" destId="{F6102D45-FD3B-42C4-848D-6FF575C76963}" srcOrd="1" destOrd="0" presId="urn:microsoft.com/office/officeart/2005/8/layout/vList2"/>
    <dgm:cxn modelId="{56AB7C96-ABBD-4C39-BBB6-052C193E09BE}" type="presParOf" srcId="{38567EA6-F763-46B9-A140-3E7987EA2037}" destId="{3C24C022-4287-449D-AE19-95357252057E}" srcOrd="2" destOrd="0" presId="urn:microsoft.com/office/officeart/2005/8/layout/vList2"/>
    <dgm:cxn modelId="{872640C3-97A3-48E0-9C29-126E7DF58D81}" type="presParOf" srcId="{38567EA6-F763-46B9-A140-3E7987EA2037}" destId="{0AB7504F-F0FF-4DE0-95C0-7707C6C59E6A}" srcOrd="3" destOrd="0" presId="urn:microsoft.com/office/officeart/2005/8/layout/vList2"/>
    <dgm:cxn modelId="{5FAACD25-2EDF-44FC-AA2B-0DC6DB2419BB}" type="presParOf" srcId="{38567EA6-F763-46B9-A140-3E7987EA2037}" destId="{52DD5554-8B5C-4D61-A70F-961770F9DE8D}" srcOrd="4" destOrd="0" presId="urn:microsoft.com/office/officeart/2005/8/layout/vList2"/>
    <dgm:cxn modelId="{2DE8A3F4-9E37-4A11-B137-F3994D8E5853}" type="presParOf" srcId="{38567EA6-F763-46B9-A140-3E7987EA2037}" destId="{5522032A-9511-42D7-903A-66CF851AB9D0}" srcOrd="5" destOrd="0" presId="urn:microsoft.com/office/officeart/2005/8/layout/vList2"/>
    <dgm:cxn modelId="{FB407B9E-80E4-49D2-83B0-FBBD282D6464}" type="presParOf" srcId="{38567EA6-F763-46B9-A140-3E7987EA2037}" destId="{A3CD0BCD-CFE6-44CB-AB36-39BDA137162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C90BFF-6E33-4105-84D3-FC56F5BEA2C9}"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0469195D-CE12-4EF7-BB68-C8E0750F52E9}">
      <dgm:prSet/>
      <dgm:spPr/>
      <dgm:t>
        <a:bodyPr/>
        <a:lstStyle/>
        <a:p>
          <a:r>
            <a:rPr lang="hr-HR"/>
            <a:t>Ravnopravnost</a:t>
          </a:r>
          <a:endParaRPr lang="en-US"/>
        </a:p>
      </dgm:t>
    </dgm:pt>
    <dgm:pt modelId="{DCB72598-6290-4B6E-9D93-53F977F9671C}" type="parTrans" cxnId="{76F506C8-2179-4297-AA57-C7AE50ABE6E5}">
      <dgm:prSet/>
      <dgm:spPr/>
      <dgm:t>
        <a:bodyPr/>
        <a:lstStyle/>
        <a:p>
          <a:endParaRPr lang="en-US"/>
        </a:p>
      </dgm:t>
    </dgm:pt>
    <dgm:pt modelId="{B2A274A3-04AE-4EC7-8AEB-0CBB5391B425}" type="sibTrans" cxnId="{76F506C8-2179-4297-AA57-C7AE50ABE6E5}">
      <dgm:prSet/>
      <dgm:spPr/>
      <dgm:t>
        <a:bodyPr/>
        <a:lstStyle/>
        <a:p>
          <a:endParaRPr lang="en-US"/>
        </a:p>
      </dgm:t>
    </dgm:pt>
    <dgm:pt modelId="{19A7F5AA-B798-47C5-AB83-870767F05FDA}">
      <dgm:prSet/>
      <dgm:spPr/>
      <dgm:t>
        <a:bodyPr/>
        <a:lstStyle/>
        <a:p>
          <a:r>
            <a:rPr lang="hr-HR"/>
            <a:t>Osiguravanje jednakosti, ravnopravnosti spolova, uključenosti i nediskriminacije te usklađenosti s Poveljom Europske unije o temeljnim pravima, uzimanje u obzir politike pristupačnosti i poštivanje zakonodavstva i standarda koji se odnose na pristupačnost te su u skladu s Konvencijom Ujedinjenih naroda o pravima osoba s invaliditetom</a:t>
          </a:r>
          <a:endParaRPr lang="en-US"/>
        </a:p>
      </dgm:t>
    </dgm:pt>
    <dgm:pt modelId="{8D3CA392-6A0F-402C-BEBB-D73415062C4A}" type="parTrans" cxnId="{7A8F534A-B709-40A9-94B2-C116B0D76F75}">
      <dgm:prSet/>
      <dgm:spPr/>
      <dgm:t>
        <a:bodyPr/>
        <a:lstStyle/>
        <a:p>
          <a:endParaRPr lang="en-US"/>
        </a:p>
      </dgm:t>
    </dgm:pt>
    <dgm:pt modelId="{FF241994-440A-4965-85BE-7237F2314F8B}" type="sibTrans" cxnId="{7A8F534A-B709-40A9-94B2-C116B0D76F75}">
      <dgm:prSet/>
      <dgm:spPr/>
      <dgm:t>
        <a:bodyPr/>
        <a:lstStyle/>
        <a:p>
          <a:endParaRPr lang="en-US"/>
        </a:p>
      </dgm:t>
    </dgm:pt>
    <dgm:pt modelId="{3113192C-3B93-4DB3-AB4D-CC2F728BE91F}" type="pres">
      <dgm:prSet presAssocID="{62C90BFF-6E33-4105-84D3-FC56F5BEA2C9}" presName="Name0" presStyleCnt="0">
        <dgm:presLayoutVars>
          <dgm:dir/>
          <dgm:animLvl val="lvl"/>
          <dgm:resizeHandles val="exact"/>
        </dgm:presLayoutVars>
      </dgm:prSet>
      <dgm:spPr/>
    </dgm:pt>
    <dgm:pt modelId="{0BC62E07-822B-4F44-A34A-113B053A25F4}" type="pres">
      <dgm:prSet presAssocID="{19A7F5AA-B798-47C5-AB83-870767F05FDA}" presName="boxAndChildren" presStyleCnt="0"/>
      <dgm:spPr/>
    </dgm:pt>
    <dgm:pt modelId="{B87BAE70-BD0B-4922-AEB7-FA417E3EE920}" type="pres">
      <dgm:prSet presAssocID="{19A7F5AA-B798-47C5-AB83-870767F05FDA}" presName="parentTextBox" presStyleLbl="node1" presStyleIdx="0" presStyleCnt="2"/>
      <dgm:spPr/>
    </dgm:pt>
    <dgm:pt modelId="{142F0C5B-9791-41F3-97BE-D024C12200FF}" type="pres">
      <dgm:prSet presAssocID="{B2A274A3-04AE-4EC7-8AEB-0CBB5391B425}" presName="sp" presStyleCnt="0"/>
      <dgm:spPr/>
    </dgm:pt>
    <dgm:pt modelId="{27FC5214-EB55-42CB-9801-33B25FEE079E}" type="pres">
      <dgm:prSet presAssocID="{0469195D-CE12-4EF7-BB68-C8E0750F52E9}" presName="arrowAndChildren" presStyleCnt="0"/>
      <dgm:spPr/>
    </dgm:pt>
    <dgm:pt modelId="{37DE10F6-C056-4D3D-94A8-4827AD826AB5}" type="pres">
      <dgm:prSet presAssocID="{0469195D-CE12-4EF7-BB68-C8E0750F52E9}" presName="parentTextArrow" presStyleLbl="node1" presStyleIdx="1" presStyleCnt="2"/>
      <dgm:spPr/>
    </dgm:pt>
  </dgm:ptLst>
  <dgm:cxnLst>
    <dgm:cxn modelId="{E8C5D717-73D1-4355-8EFE-85ABFD2D58E5}" type="presOf" srcId="{0469195D-CE12-4EF7-BB68-C8E0750F52E9}" destId="{37DE10F6-C056-4D3D-94A8-4827AD826AB5}" srcOrd="0" destOrd="0" presId="urn:microsoft.com/office/officeart/2005/8/layout/process4"/>
    <dgm:cxn modelId="{989D7B38-ECAF-4A80-84E5-E5BDC7997811}" type="presOf" srcId="{19A7F5AA-B798-47C5-AB83-870767F05FDA}" destId="{B87BAE70-BD0B-4922-AEB7-FA417E3EE920}" srcOrd="0" destOrd="0" presId="urn:microsoft.com/office/officeart/2005/8/layout/process4"/>
    <dgm:cxn modelId="{7A8F534A-B709-40A9-94B2-C116B0D76F75}" srcId="{62C90BFF-6E33-4105-84D3-FC56F5BEA2C9}" destId="{19A7F5AA-B798-47C5-AB83-870767F05FDA}" srcOrd="1" destOrd="0" parTransId="{8D3CA392-6A0F-402C-BEBB-D73415062C4A}" sibTransId="{FF241994-440A-4965-85BE-7237F2314F8B}"/>
    <dgm:cxn modelId="{76F506C8-2179-4297-AA57-C7AE50ABE6E5}" srcId="{62C90BFF-6E33-4105-84D3-FC56F5BEA2C9}" destId="{0469195D-CE12-4EF7-BB68-C8E0750F52E9}" srcOrd="0" destOrd="0" parTransId="{DCB72598-6290-4B6E-9D93-53F977F9671C}" sibTransId="{B2A274A3-04AE-4EC7-8AEB-0CBB5391B425}"/>
    <dgm:cxn modelId="{CA15BDED-E883-4233-95EC-5E5DC66A50EE}" type="presOf" srcId="{62C90BFF-6E33-4105-84D3-FC56F5BEA2C9}" destId="{3113192C-3B93-4DB3-AB4D-CC2F728BE91F}" srcOrd="0" destOrd="0" presId="urn:microsoft.com/office/officeart/2005/8/layout/process4"/>
    <dgm:cxn modelId="{CBD44232-8E1D-44CD-B460-4E83BA4793A3}" type="presParOf" srcId="{3113192C-3B93-4DB3-AB4D-CC2F728BE91F}" destId="{0BC62E07-822B-4F44-A34A-113B053A25F4}" srcOrd="0" destOrd="0" presId="urn:microsoft.com/office/officeart/2005/8/layout/process4"/>
    <dgm:cxn modelId="{1B782EB2-CE75-42F4-AC51-A6830191E6BC}" type="presParOf" srcId="{0BC62E07-822B-4F44-A34A-113B053A25F4}" destId="{B87BAE70-BD0B-4922-AEB7-FA417E3EE920}" srcOrd="0" destOrd="0" presId="urn:microsoft.com/office/officeart/2005/8/layout/process4"/>
    <dgm:cxn modelId="{1D8556AF-559B-4EF2-AFED-23ABF733F642}" type="presParOf" srcId="{3113192C-3B93-4DB3-AB4D-CC2F728BE91F}" destId="{142F0C5B-9791-41F3-97BE-D024C12200FF}" srcOrd="1" destOrd="0" presId="urn:microsoft.com/office/officeart/2005/8/layout/process4"/>
    <dgm:cxn modelId="{348495EF-34DD-451D-9597-098008730EEC}" type="presParOf" srcId="{3113192C-3B93-4DB3-AB4D-CC2F728BE91F}" destId="{27FC5214-EB55-42CB-9801-33B25FEE079E}" srcOrd="2" destOrd="0" presId="urn:microsoft.com/office/officeart/2005/8/layout/process4"/>
    <dgm:cxn modelId="{069058E6-55A8-4295-B3E8-E618D434A022}" type="presParOf" srcId="{27FC5214-EB55-42CB-9801-33B25FEE079E}" destId="{37DE10F6-C056-4D3D-94A8-4827AD826AB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B27BC-6B64-42CC-99C4-9F1F1B55D112}">
      <dsp:nvSpPr>
        <dsp:cNvPr id="0" name=""/>
        <dsp:cNvSpPr/>
      </dsp:nvSpPr>
      <dsp:spPr>
        <a:xfrm>
          <a:off x="0" y="560246"/>
          <a:ext cx="6900512" cy="10628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a:t>Tri specifična cilja u okviru Integriranog teritorijalnog programa 2021.-2027.</a:t>
          </a:r>
          <a:endParaRPr lang="en-US" sz="1900" kern="1200"/>
        </a:p>
      </dsp:txBody>
      <dsp:txXfrm>
        <a:off x="51885" y="612131"/>
        <a:ext cx="6796742" cy="959101"/>
      </dsp:txXfrm>
    </dsp:sp>
    <dsp:sp modelId="{8D597746-8770-4565-824D-95BF6384D963}">
      <dsp:nvSpPr>
        <dsp:cNvPr id="0" name=""/>
        <dsp:cNvSpPr/>
      </dsp:nvSpPr>
      <dsp:spPr>
        <a:xfrm>
          <a:off x="0" y="1677838"/>
          <a:ext cx="6900512" cy="1062871"/>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dirty="0"/>
            <a:t>SC 1.3. Jačanje održivog rasta i konkurentnosti MSP-ova i otvaranje radnih mjesta u njima, među ostalim i kroz produktivna ulaganja</a:t>
          </a:r>
          <a:endParaRPr lang="en-US" sz="1900" kern="1200" dirty="0"/>
        </a:p>
      </dsp:txBody>
      <dsp:txXfrm>
        <a:off x="51885" y="1729723"/>
        <a:ext cx="6796742" cy="959101"/>
      </dsp:txXfrm>
    </dsp:sp>
    <dsp:sp modelId="{04C5C834-573A-4ACA-BA0B-8C95DEB19D7C}">
      <dsp:nvSpPr>
        <dsp:cNvPr id="0" name=""/>
        <dsp:cNvSpPr/>
      </dsp:nvSpPr>
      <dsp:spPr>
        <a:xfrm>
          <a:off x="0" y="2795430"/>
          <a:ext cx="6900512" cy="1062871"/>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a:t>SC 2.8. Promicanje održive multi modalne gradske mobilnosti kao dijela prelaska na gospodarstvo s nultom neto stopom ugljika</a:t>
          </a:r>
          <a:endParaRPr lang="en-US" sz="1900" kern="1200"/>
        </a:p>
      </dsp:txBody>
      <dsp:txXfrm>
        <a:off x="51885" y="2847315"/>
        <a:ext cx="6796742" cy="959101"/>
      </dsp:txXfrm>
    </dsp:sp>
    <dsp:sp modelId="{415A4724-4DD8-426B-8F31-94FBFBB63F9C}">
      <dsp:nvSpPr>
        <dsp:cNvPr id="0" name=""/>
        <dsp:cNvSpPr/>
      </dsp:nvSpPr>
      <dsp:spPr>
        <a:xfrm>
          <a:off x="0" y="3913022"/>
          <a:ext cx="6900512" cy="106287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hr-HR" sz="1900" kern="1200"/>
            <a:t>SC 5.1. Poticanje integriranog i uključivanje društvenog gospodarskog razvoja, razvoja u području okoliša, kulture, prirodne baštine, održivog turizma i sigurnosti u urbanim područjima</a:t>
          </a:r>
          <a:endParaRPr lang="en-US" sz="1900" kern="1200"/>
        </a:p>
      </dsp:txBody>
      <dsp:txXfrm>
        <a:off x="51885" y="3964907"/>
        <a:ext cx="6796742" cy="959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CE1F0-339F-4771-A9DE-A037B0622C82}">
      <dsp:nvSpPr>
        <dsp:cNvPr id="0" name=""/>
        <dsp:cNvSpPr/>
      </dsp:nvSpPr>
      <dsp:spPr>
        <a:xfrm>
          <a:off x="0" y="841353"/>
          <a:ext cx="6900512" cy="913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r-HR" sz="2300" kern="1200"/>
            <a:t>Sigurno povezani – 1.877.699,64 EUR – SC 2.8.</a:t>
          </a:r>
          <a:endParaRPr lang="en-US" sz="2300" kern="1200"/>
        </a:p>
      </dsp:txBody>
      <dsp:txXfrm>
        <a:off x="44602" y="885955"/>
        <a:ext cx="6811308" cy="824474"/>
      </dsp:txXfrm>
    </dsp:sp>
    <dsp:sp modelId="{3C24C022-4287-449D-AE19-95357252057E}">
      <dsp:nvSpPr>
        <dsp:cNvPr id="0" name=""/>
        <dsp:cNvSpPr/>
      </dsp:nvSpPr>
      <dsp:spPr>
        <a:xfrm>
          <a:off x="0" y="1821271"/>
          <a:ext cx="6900512" cy="913678"/>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r-HR" sz="2300" kern="1200"/>
            <a:t>Unapređenje sustava javnog prijevoza na urbanom području Koprivnica – 2.252.500,00 – SC 2.8.</a:t>
          </a:r>
          <a:endParaRPr lang="en-US" sz="2300" kern="1200"/>
        </a:p>
      </dsp:txBody>
      <dsp:txXfrm>
        <a:off x="44602" y="1865873"/>
        <a:ext cx="6811308" cy="824474"/>
      </dsp:txXfrm>
    </dsp:sp>
    <dsp:sp modelId="{52DD5554-8B5C-4D61-A70F-961770F9DE8D}">
      <dsp:nvSpPr>
        <dsp:cNvPr id="0" name=""/>
        <dsp:cNvSpPr/>
      </dsp:nvSpPr>
      <dsp:spPr>
        <a:xfrm>
          <a:off x="0" y="2801190"/>
          <a:ext cx="6900512" cy="913678"/>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r-HR" sz="2300" kern="1200"/>
            <a:t>Znanstveno-inovacijski park Koprivnica – 5.100.000,00 EUR – SC5.1.</a:t>
          </a:r>
          <a:endParaRPr lang="en-US" sz="2300" kern="1200"/>
        </a:p>
      </dsp:txBody>
      <dsp:txXfrm>
        <a:off x="44602" y="2845792"/>
        <a:ext cx="6811308" cy="824474"/>
      </dsp:txXfrm>
    </dsp:sp>
    <dsp:sp modelId="{A3CD0BCD-CFE6-44CB-AB36-39BDA1371628}">
      <dsp:nvSpPr>
        <dsp:cNvPr id="0" name=""/>
        <dsp:cNvSpPr/>
      </dsp:nvSpPr>
      <dsp:spPr>
        <a:xfrm>
          <a:off x="0" y="3781109"/>
          <a:ext cx="6900512" cy="91367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r-HR" sz="2300" kern="1200"/>
            <a:t>Građenje i opremanje kompleksa tržnice i polivalentnog centra – 8.769.800,36 EUR – SC 2.8. i 5.1.</a:t>
          </a:r>
          <a:endParaRPr lang="en-US" sz="2300" kern="1200"/>
        </a:p>
      </dsp:txBody>
      <dsp:txXfrm>
        <a:off x="44602" y="3825711"/>
        <a:ext cx="6811308" cy="8244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BAE70-BD0B-4922-AEB7-FA417E3EE920}">
      <dsp:nvSpPr>
        <dsp:cNvPr id="0" name=""/>
        <dsp:cNvSpPr/>
      </dsp:nvSpPr>
      <dsp:spPr>
        <a:xfrm>
          <a:off x="0" y="2941490"/>
          <a:ext cx="6172199" cy="19299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hr-HR" sz="1800" kern="1200"/>
            <a:t>Osiguravanje jednakosti, ravnopravnosti spolova, uključenosti i nediskriminacije te usklađenosti s Poveljom Europske unije o temeljnim pravima, uzimanje u obzir politike pristupačnosti i poštivanje zakonodavstva i standarda koji se odnose na pristupačnost te su u skladu s Konvencijom Ujedinjenih naroda o pravima osoba s invaliditetom</a:t>
          </a:r>
          <a:endParaRPr lang="en-US" sz="1800" kern="1200"/>
        </a:p>
      </dsp:txBody>
      <dsp:txXfrm>
        <a:off x="0" y="2941490"/>
        <a:ext cx="6172199" cy="1929936"/>
      </dsp:txXfrm>
    </dsp:sp>
    <dsp:sp modelId="{37DE10F6-C056-4D3D-94A8-4827AD826AB5}">
      <dsp:nvSpPr>
        <dsp:cNvPr id="0" name=""/>
        <dsp:cNvSpPr/>
      </dsp:nvSpPr>
      <dsp:spPr>
        <a:xfrm rot="10800000">
          <a:off x="0" y="2197"/>
          <a:ext cx="6172199" cy="296824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hr-HR" sz="1800" kern="1200"/>
            <a:t>Ravnopravnost</a:t>
          </a:r>
          <a:endParaRPr lang="en-US" sz="1800" kern="1200"/>
        </a:p>
      </dsp:txBody>
      <dsp:txXfrm rot="10800000">
        <a:off x="0" y="2197"/>
        <a:ext cx="6172199" cy="1928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a:extLst>
              <a:ext uri="{FF2B5EF4-FFF2-40B4-BE49-F238E27FC236}">
                <a16:creationId xmlns:a16="http://schemas.microsoft.com/office/drawing/2014/main" id="{25CB29F9-8CAB-D3A2-24B0-53A893D7E77A}"/>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hr-HR"/>
          </a:p>
        </p:txBody>
      </p:sp>
      <p:sp>
        <p:nvSpPr>
          <p:cNvPr id="3" name="Rezervirano mjesto datuma 2">
            <a:extLst>
              <a:ext uri="{FF2B5EF4-FFF2-40B4-BE49-F238E27FC236}">
                <a16:creationId xmlns:a16="http://schemas.microsoft.com/office/drawing/2014/main" id="{FBAC231B-30C9-098A-92F4-24D12D0F31F9}"/>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BEE4AC86-6E4C-4F8F-BDDA-4585D9D0987B}" type="datetimeFigureOut">
              <a:rPr lang="hr-HR" smtClean="0"/>
              <a:t>24.9.2024.</a:t>
            </a:fld>
            <a:endParaRPr lang="hr-HR"/>
          </a:p>
        </p:txBody>
      </p:sp>
      <p:sp>
        <p:nvSpPr>
          <p:cNvPr id="4" name="Rezervirano mjesto podnožja 3">
            <a:extLst>
              <a:ext uri="{FF2B5EF4-FFF2-40B4-BE49-F238E27FC236}">
                <a16:creationId xmlns:a16="http://schemas.microsoft.com/office/drawing/2014/main" id="{5D602FE8-62E1-BE0C-CC32-72A1CAD81FD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hr-HR"/>
          </a:p>
        </p:txBody>
      </p:sp>
      <p:sp>
        <p:nvSpPr>
          <p:cNvPr id="5" name="Rezervirano mjesto broja slajda 4">
            <a:extLst>
              <a:ext uri="{FF2B5EF4-FFF2-40B4-BE49-F238E27FC236}">
                <a16:creationId xmlns:a16="http://schemas.microsoft.com/office/drawing/2014/main" id="{D3EA153F-C3AD-F079-4FB7-632B12D5D73B}"/>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2706D87-1E0A-496A-A714-AFD5A9B8B0BA}" type="slidenum">
              <a:rPr lang="hr-HR" smtClean="0"/>
              <a:t>‹#›</a:t>
            </a:fld>
            <a:endParaRPr lang="hr-HR"/>
          </a:p>
        </p:txBody>
      </p:sp>
    </p:spTree>
    <p:extLst>
      <p:ext uri="{BB962C8B-B14F-4D97-AF65-F5344CB8AC3E}">
        <p14:creationId xmlns:p14="http://schemas.microsoft.com/office/powerpoint/2010/main" val="27634031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62E0B5E6-B1FE-46D6-B9C7-44A4D8C2120B}" type="datetimeFigureOut">
              <a:rPr lang="hr-HR" smtClean="0"/>
              <a:t>24.9.2024.</a:t>
            </a:fld>
            <a:endParaRPr lang="hr-HR"/>
          </a:p>
        </p:txBody>
      </p:sp>
      <p:sp>
        <p:nvSpPr>
          <p:cNvPr id="4" name="Rezervirano mjesto slike slajd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BB6E6217-FD5F-4784-9FBA-F0F5410FF1C6}" type="slidenum">
              <a:rPr lang="hr-HR" smtClean="0"/>
              <a:t>‹#›</a:t>
            </a:fld>
            <a:endParaRPr lang="hr-HR"/>
          </a:p>
        </p:txBody>
      </p:sp>
    </p:spTree>
    <p:extLst>
      <p:ext uri="{BB962C8B-B14F-4D97-AF65-F5344CB8AC3E}">
        <p14:creationId xmlns:p14="http://schemas.microsoft.com/office/powerpoint/2010/main" val="24399279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19D5-297F-1F3D-3FBC-DEF125EA16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506103-C72B-FEF0-73B9-DE09201F5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5D309A-BEAC-62B2-3AB2-A68A3A082735}"/>
              </a:ext>
            </a:extLst>
          </p:cNvPr>
          <p:cNvSpPr>
            <a:spLocks noGrp="1"/>
          </p:cNvSpPr>
          <p:nvPr>
            <p:ph type="dt" sz="half" idx="10"/>
          </p:nvPr>
        </p:nvSpPr>
        <p:spPr/>
        <p:txBody>
          <a:bodyPr/>
          <a:lstStyle/>
          <a:p>
            <a:fld id="{49052719-B611-46C9-986F-D0D30019F822}" type="datetime1">
              <a:rPr lang="en-US" smtClean="0"/>
              <a:t>9/24/2024</a:t>
            </a:fld>
            <a:endParaRPr lang="en-US"/>
          </a:p>
        </p:txBody>
      </p:sp>
      <p:sp>
        <p:nvSpPr>
          <p:cNvPr id="5" name="Footer Placeholder 4">
            <a:extLst>
              <a:ext uri="{FF2B5EF4-FFF2-40B4-BE49-F238E27FC236}">
                <a16:creationId xmlns:a16="http://schemas.microsoft.com/office/drawing/2014/main" id="{22CCD2CB-34A0-68E8-DABC-EC798796EA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842E4-37ED-AFD5-CF3E-0C844D3DC23C}"/>
              </a:ext>
            </a:extLst>
          </p:cNvPr>
          <p:cNvSpPr>
            <a:spLocks noGrp="1"/>
          </p:cNvSpPr>
          <p:nvPr>
            <p:ph type="sldNum" sz="quarter" idx="12"/>
          </p:nvPr>
        </p:nvSpPr>
        <p:spPr/>
        <p:txBody>
          <a:bodyPr/>
          <a:lstStyle/>
          <a:p>
            <a:fld id="{7BC9223E-36E7-492C-B691-4C929CB2AFEB}" type="slidenum">
              <a:rPr lang="en-US" smtClean="0"/>
              <a:t>‹#›</a:t>
            </a:fld>
            <a:endParaRPr lang="en-US"/>
          </a:p>
        </p:txBody>
      </p:sp>
    </p:spTree>
    <p:extLst>
      <p:ext uri="{BB962C8B-B14F-4D97-AF65-F5344CB8AC3E}">
        <p14:creationId xmlns:p14="http://schemas.microsoft.com/office/powerpoint/2010/main" val="367298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CE832-B7D4-2D4B-1C9D-B9B7038D50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6E3864-4B74-F9E1-A277-A17992B5D3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98340-7710-6CEE-4CB9-86F101E6B357}"/>
              </a:ext>
            </a:extLst>
          </p:cNvPr>
          <p:cNvSpPr>
            <a:spLocks noGrp="1"/>
          </p:cNvSpPr>
          <p:nvPr>
            <p:ph type="dt" sz="half" idx="10"/>
          </p:nvPr>
        </p:nvSpPr>
        <p:spPr/>
        <p:txBody>
          <a:bodyPr/>
          <a:lstStyle/>
          <a:p>
            <a:fld id="{4CA2794C-F5FC-49B1-8686-C571588BFF08}" type="datetime1">
              <a:rPr lang="en-US" smtClean="0"/>
              <a:t>9/24/2024</a:t>
            </a:fld>
            <a:endParaRPr lang="en-US"/>
          </a:p>
        </p:txBody>
      </p:sp>
      <p:sp>
        <p:nvSpPr>
          <p:cNvPr id="5" name="Footer Placeholder 4">
            <a:extLst>
              <a:ext uri="{FF2B5EF4-FFF2-40B4-BE49-F238E27FC236}">
                <a16:creationId xmlns:a16="http://schemas.microsoft.com/office/drawing/2014/main" id="{DDF3997C-85E5-C06E-1F64-721A339F47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25399-4224-D6E8-BB17-2DAED8E3F165}"/>
              </a:ext>
            </a:extLst>
          </p:cNvPr>
          <p:cNvSpPr>
            <a:spLocks noGrp="1"/>
          </p:cNvSpPr>
          <p:nvPr>
            <p:ph type="sldNum" sz="quarter" idx="12"/>
          </p:nvPr>
        </p:nvSpPr>
        <p:spPr/>
        <p:txBody>
          <a:bodyPr/>
          <a:lstStyle/>
          <a:p>
            <a:fld id="{7BC9223E-36E7-492C-B691-4C929CB2AFEB}" type="slidenum">
              <a:rPr lang="en-US" smtClean="0"/>
              <a:t>‹#›</a:t>
            </a:fld>
            <a:endParaRPr lang="en-US"/>
          </a:p>
        </p:txBody>
      </p:sp>
    </p:spTree>
    <p:extLst>
      <p:ext uri="{BB962C8B-B14F-4D97-AF65-F5344CB8AC3E}">
        <p14:creationId xmlns:p14="http://schemas.microsoft.com/office/powerpoint/2010/main" val="182051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3B3383-0E4B-51BE-AA9C-9C023DBDBB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AB4AA3-483A-04CB-DC5B-E398A037C9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37A1B-FDD2-1DB6-A230-381B10C56AFA}"/>
              </a:ext>
            </a:extLst>
          </p:cNvPr>
          <p:cNvSpPr>
            <a:spLocks noGrp="1"/>
          </p:cNvSpPr>
          <p:nvPr>
            <p:ph type="dt" sz="half" idx="10"/>
          </p:nvPr>
        </p:nvSpPr>
        <p:spPr/>
        <p:txBody>
          <a:bodyPr/>
          <a:lstStyle/>
          <a:p>
            <a:fld id="{AD8738D0-4AF7-49C2-8FD8-1E5126CBED85}" type="datetime1">
              <a:rPr lang="en-US" smtClean="0"/>
              <a:t>9/24/2024</a:t>
            </a:fld>
            <a:endParaRPr lang="en-US"/>
          </a:p>
        </p:txBody>
      </p:sp>
      <p:sp>
        <p:nvSpPr>
          <p:cNvPr id="5" name="Footer Placeholder 4">
            <a:extLst>
              <a:ext uri="{FF2B5EF4-FFF2-40B4-BE49-F238E27FC236}">
                <a16:creationId xmlns:a16="http://schemas.microsoft.com/office/drawing/2014/main" id="{8C1E2615-C519-5169-55FA-A24D77C2A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D2E5BF-5AA6-08AA-FA93-2D7C60885557}"/>
              </a:ext>
            </a:extLst>
          </p:cNvPr>
          <p:cNvSpPr>
            <a:spLocks noGrp="1"/>
          </p:cNvSpPr>
          <p:nvPr>
            <p:ph type="sldNum" sz="quarter" idx="12"/>
          </p:nvPr>
        </p:nvSpPr>
        <p:spPr/>
        <p:txBody>
          <a:bodyPr/>
          <a:lstStyle/>
          <a:p>
            <a:fld id="{7BC9223E-36E7-492C-B691-4C929CB2AFEB}" type="slidenum">
              <a:rPr lang="en-US" smtClean="0"/>
              <a:t>‹#›</a:t>
            </a:fld>
            <a:endParaRPr lang="en-US"/>
          </a:p>
        </p:txBody>
      </p:sp>
    </p:spTree>
    <p:extLst>
      <p:ext uri="{BB962C8B-B14F-4D97-AF65-F5344CB8AC3E}">
        <p14:creationId xmlns:p14="http://schemas.microsoft.com/office/powerpoint/2010/main" val="1982364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DA101-0179-D712-85C6-F48777C26B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E5EE78-BC14-0D45-8E40-8A2E77C052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DA31E-3EF1-EA95-59CF-D87FD21DAB83}"/>
              </a:ext>
            </a:extLst>
          </p:cNvPr>
          <p:cNvSpPr>
            <a:spLocks noGrp="1"/>
          </p:cNvSpPr>
          <p:nvPr>
            <p:ph type="dt" sz="half" idx="10"/>
          </p:nvPr>
        </p:nvSpPr>
        <p:spPr/>
        <p:txBody>
          <a:bodyPr/>
          <a:lstStyle/>
          <a:p>
            <a:fld id="{30CEE05C-A26B-4773-A16A-11795842CB34}" type="datetime1">
              <a:rPr lang="en-US" smtClean="0"/>
              <a:t>9/24/2024</a:t>
            </a:fld>
            <a:endParaRPr lang="en-US"/>
          </a:p>
        </p:txBody>
      </p:sp>
      <p:sp>
        <p:nvSpPr>
          <p:cNvPr id="5" name="Footer Placeholder 4">
            <a:extLst>
              <a:ext uri="{FF2B5EF4-FFF2-40B4-BE49-F238E27FC236}">
                <a16:creationId xmlns:a16="http://schemas.microsoft.com/office/drawing/2014/main" id="{7F00F716-B429-C887-5EEE-EE04761AF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D72B6-2B98-99C2-CDD8-56AE8EDC433B}"/>
              </a:ext>
            </a:extLst>
          </p:cNvPr>
          <p:cNvSpPr>
            <a:spLocks noGrp="1"/>
          </p:cNvSpPr>
          <p:nvPr>
            <p:ph type="sldNum" sz="quarter" idx="12"/>
          </p:nvPr>
        </p:nvSpPr>
        <p:spPr/>
        <p:txBody>
          <a:bodyPr/>
          <a:lstStyle/>
          <a:p>
            <a:fld id="{7BC9223E-36E7-492C-B691-4C929CB2AFEB}" type="slidenum">
              <a:rPr lang="en-US" smtClean="0"/>
              <a:t>‹#›</a:t>
            </a:fld>
            <a:endParaRPr lang="en-US"/>
          </a:p>
        </p:txBody>
      </p:sp>
    </p:spTree>
    <p:extLst>
      <p:ext uri="{BB962C8B-B14F-4D97-AF65-F5344CB8AC3E}">
        <p14:creationId xmlns:p14="http://schemas.microsoft.com/office/powerpoint/2010/main" val="327686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DC02-0C5B-72A2-E1A0-F9E151919A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0EA1B8-DDFF-704C-38DF-986A20DAF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DD4A6A-00FF-E95E-B22E-550CE2F324D5}"/>
              </a:ext>
            </a:extLst>
          </p:cNvPr>
          <p:cNvSpPr>
            <a:spLocks noGrp="1"/>
          </p:cNvSpPr>
          <p:nvPr>
            <p:ph type="dt" sz="half" idx="10"/>
          </p:nvPr>
        </p:nvSpPr>
        <p:spPr/>
        <p:txBody>
          <a:bodyPr/>
          <a:lstStyle/>
          <a:p>
            <a:fld id="{2EDD0F44-9AA0-46C7-A889-60269884D3D1}" type="datetime1">
              <a:rPr lang="en-US" smtClean="0"/>
              <a:t>9/24/2024</a:t>
            </a:fld>
            <a:endParaRPr lang="en-US"/>
          </a:p>
        </p:txBody>
      </p:sp>
      <p:sp>
        <p:nvSpPr>
          <p:cNvPr id="5" name="Footer Placeholder 4">
            <a:extLst>
              <a:ext uri="{FF2B5EF4-FFF2-40B4-BE49-F238E27FC236}">
                <a16:creationId xmlns:a16="http://schemas.microsoft.com/office/drawing/2014/main" id="{190F5D0C-95B1-D315-285D-58DF1F9E6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05104-95C7-8573-E801-095FF8054DB5}"/>
              </a:ext>
            </a:extLst>
          </p:cNvPr>
          <p:cNvSpPr>
            <a:spLocks noGrp="1"/>
          </p:cNvSpPr>
          <p:nvPr>
            <p:ph type="sldNum" sz="quarter" idx="12"/>
          </p:nvPr>
        </p:nvSpPr>
        <p:spPr/>
        <p:txBody>
          <a:bodyPr/>
          <a:lstStyle/>
          <a:p>
            <a:fld id="{7BC9223E-36E7-492C-B691-4C929CB2AFEB}" type="slidenum">
              <a:rPr lang="en-US" smtClean="0"/>
              <a:t>‹#›</a:t>
            </a:fld>
            <a:endParaRPr lang="en-US"/>
          </a:p>
        </p:txBody>
      </p:sp>
    </p:spTree>
    <p:extLst>
      <p:ext uri="{BB962C8B-B14F-4D97-AF65-F5344CB8AC3E}">
        <p14:creationId xmlns:p14="http://schemas.microsoft.com/office/powerpoint/2010/main" val="358363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89C6-4D76-2E19-99F1-E5CAE0643E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5AD45-3C6C-D1E6-F464-C8D86E9BAC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576E26-BA16-6BA3-3648-C79CDB60CB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8DD303-1F57-F3CE-0ABF-555E5218401D}"/>
              </a:ext>
            </a:extLst>
          </p:cNvPr>
          <p:cNvSpPr>
            <a:spLocks noGrp="1"/>
          </p:cNvSpPr>
          <p:nvPr>
            <p:ph type="dt" sz="half" idx="10"/>
          </p:nvPr>
        </p:nvSpPr>
        <p:spPr/>
        <p:txBody>
          <a:bodyPr/>
          <a:lstStyle/>
          <a:p>
            <a:fld id="{065D84A5-F120-4C2F-A67C-F024B624558F}" type="datetime1">
              <a:rPr lang="en-US" smtClean="0"/>
              <a:t>9/24/2024</a:t>
            </a:fld>
            <a:endParaRPr lang="en-US"/>
          </a:p>
        </p:txBody>
      </p:sp>
      <p:sp>
        <p:nvSpPr>
          <p:cNvPr id="6" name="Footer Placeholder 5">
            <a:extLst>
              <a:ext uri="{FF2B5EF4-FFF2-40B4-BE49-F238E27FC236}">
                <a16:creationId xmlns:a16="http://schemas.microsoft.com/office/drawing/2014/main" id="{A87F3700-DDE4-1B11-EB7B-B662917FE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564031-DF94-1728-EB8C-2168BE999A4D}"/>
              </a:ext>
            </a:extLst>
          </p:cNvPr>
          <p:cNvSpPr>
            <a:spLocks noGrp="1"/>
          </p:cNvSpPr>
          <p:nvPr>
            <p:ph type="sldNum" sz="quarter" idx="12"/>
          </p:nvPr>
        </p:nvSpPr>
        <p:spPr/>
        <p:txBody>
          <a:bodyPr/>
          <a:lstStyle/>
          <a:p>
            <a:fld id="{7BC9223E-36E7-492C-B691-4C929CB2AFEB}" type="slidenum">
              <a:rPr lang="en-US" smtClean="0"/>
              <a:t>‹#›</a:t>
            </a:fld>
            <a:endParaRPr lang="en-US"/>
          </a:p>
        </p:txBody>
      </p:sp>
    </p:spTree>
    <p:extLst>
      <p:ext uri="{BB962C8B-B14F-4D97-AF65-F5344CB8AC3E}">
        <p14:creationId xmlns:p14="http://schemas.microsoft.com/office/powerpoint/2010/main" val="3669191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3AB5-A9AE-0C0B-27F6-A8627B843D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E27C9E-EE63-623D-74D7-DD53FC2AD2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016B38-8F89-FD51-190C-D98171E191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424DA9-083B-BA4F-4AE5-F5A240D25E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0F176F-68A9-A71D-31CC-DA7F62E3A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600E74-930B-ABFD-5CA1-9D4AEEA8DD58}"/>
              </a:ext>
            </a:extLst>
          </p:cNvPr>
          <p:cNvSpPr>
            <a:spLocks noGrp="1"/>
          </p:cNvSpPr>
          <p:nvPr>
            <p:ph type="dt" sz="half" idx="10"/>
          </p:nvPr>
        </p:nvSpPr>
        <p:spPr/>
        <p:txBody>
          <a:bodyPr/>
          <a:lstStyle/>
          <a:p>
            <a:fld id="{A1D47593-64B3-4B7E-B39F-8DABFB0D23BF}" type="datetime1">
              <a:rPr lang="en-US" smtClean="0"/>
              <a:t>9/24/2024</a:t>
            </a:fld>
            <a:endParaRPr lang="en-US"/>
          </a:p>
        </p:txBody>
      </p:sp>
      <p:sp>
        <p:nvSpPr>
          <p:cNvPr id="8" name="Footer Placeholder 7">
            <a:extLst>
              <a:ext uri="{FF2B5EF4-FFF2-40B4-BE49-F238E27FC236}">
                <a16:creationId xmlns:a16="http://schemas.microsoft.com/office/drawing/2014/main" id="{A41B53BA-705A-6670-4AD7-61651F5DA7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B277EC-E393-6C71-C4F5-2E2679757AF9}"/>
              </a:ext>
            </a:extLst>
          </p:cNvPr>
          <p:cNvSpPr>
            <a:spLocks noGrp="1"/>
          </p:cNvSpPr>
          <p:nvPr>
            <p:ph type="sldNum" sz="quarter" idx="12"/>
          </p:nvPr>
        </p:nvSpPr>
        <p:spPr/>
        <p:txBody>
          <a:bodyPr/>
          <a:lstStyle/>
          <a:p>
            <a:fld id="{7BC9223E-36E7-492C-B691-4C929CB2AFEB}" type="slidenum">
              <a:rPr lang="en-US" smtClean="0"/>
              <a:t>‹#›</a:t>
            </a:fld>
            <a:endParaRPr lang="en-US"/>
          </a:p>
        </p:txBody>
      </p:sp>
    </p:spTree>
    <p:extLst>
      <p:ext uri="{BB962C8B-B14F-4D97-AF65-F5344CB8AC3E}">
        <p14:creationId xmlns:p14="http://schemas.microsoft.com/office/powerpoint/2010/main" val="31127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4F62-DB2F-3609-E0C0-621AD9DA4B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6FEC75-379D-F8B4-EDA1-F5453FCFB25E}"/>
              </a:ext>
            </a:extLst>
          </p:cNvPr>
          <p:cNvSpPr>
            <a:spLocks noGrp="1"/>
          </p:cNvSpPr>
          <p:nvPr>
            <p:ph type="dt" sz="half" idx="10"/>
          </p:nvPr>
        </p:nvSpPr>
        <p:spPr/>
        <p:txBody>
          <a:bodyPr/>
          <a:lstStyle/>
          <a:p>
            <a:fld id="{E806D544-89D4-4F3E-96A8-4DF81FB182A5}" type="datetime1">
              <a:rPr lang="en-US" smtClean="0"/>
              <a:t>9/24/2024</a:t>
            </a:fld>
            <a:endParaRPr lang="en-US"/>
          </a:p>
        </p:txBody>
      </p:sp>
      <p:sp>
        <p:nvSpPr>
          <p:cNvPr id="4" name="Footer Placeholder 3">
            <a:extLst>
              <a:ext uri="{FF2B5EF4-FFF2-40B4-BE49-F238E27FC236}">
                <a16:creationId xmlns:a16="http://schemas.microsoft.com/office/drawing/2014/main" id="{CF8213C9-7C18-7216-7DA4-C1A940FDE9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3FD801-678B-D689-D608-1D78D432FC8F}"/>
              </a:ext>
            </a:extLst>
          </p:cNvPr>
          <p:cNvSpPr>
            <a:spLocks noGrp="1"/>
          </p:cNvSpPr>
          <p:nvPr>
            <p:ph type="sldNum" sz="quarter" idx="12"/>
          </p:nvPr>
        </p:nvSpPr>
        <p:spPr/>
        <p:txBody>
          <a:bodyPr/>
          <a:lstStyle/>
          <a:p>
            <a:fld id="{7BC9223E-36E7-492C-B691-4C929CB2AFEB}" type="slidenum">
              <a:rPr lang="en-US" smtClean="0"/>
              <a:t>‹#›</a:t>
            </a:fld>
            <a:endParaRPr lang="en-US"/>
          </a:p>
        </p:txBody>
      </p:sp>
    </p:spTree>
    <p:extLst>
      <p:ext uri="{BB962C8B-B14F-4D97-AF65-F5344CB8AC3E}">
        <p14:creationId xmlns:p14="http://schemas.microsoft.com/office/powerpoint/2010/main" val="115874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880126-A825-CF02-A4D6-3D79F7F21923}"/>
              </a:ext>
            </a:extLst>
          </p:cNvPr>
          <p:cNvSpPr>
            <a:spLocks noGrp="1"/>
          </p:cNvSpPr>
          <p:nvPr>
            <p:ph type="dt" sz="half" idx="10"/>
          </p:nvPr>
        </p:nvSpPr>
        <p:spPr/>
        <p:txBody>
          <a:bodyPr/>
          <a:lstStyle/>
          <a:p>
            <a:fld id="{7DC43A0B-79AD-41A5-9FF6-CF1137373A54}" type="datetime1">
              <a:rPr lang="en-US" smtClean="0"/>
              <a:t>9/24/2024</a:t>
            </a:fld>
            <a:endParaRPr lang="en-US"/>
          </a:p>
        </p:txBody>
      </p:sp>
      <p:sp>
        <p:nvSpPr>
          <p:cNvPr id="3" name="Footer Placeholder 2">
            <a:extLst>
              <a:ext uri="{FF2B5EF4-FFF2-40B4-BE49-F238E27FC236}">
                <a16:creationId xmlns:a16="http://schemas.microsoft.com/office/drawing/2014/main" id="{70275810-15E7-4E8C-8CC9-3288C5BCB2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8D098D-EE06-EE77-7BAC-6DD0FCACB8A4}"/>
              </a:ext>
            </a:extLst>
          </p:cNvPr>
          <p:cNvSpPr>
            <a:spLocks noGrp="1"/>
          </p:cNvSpPr>
          <p:nvPr>
            <p:ph type="sldNum" sz="quarter" idx="12"/>
          </p:nvPr>
        </p:nvSpPr>
        <p:spPr/>
        <p:txBody>
          <a:bodyPr/>
          <a:lstStyle/>
          <a:p>
            <a:fld id="{7BC9223E-36E7-492C-B691-4C929CB2AFEB}" type="slidenum">
              <a:rPr lang="en-US" smtClean="0"/>
              <a:t>‹#›</a:t>
            </a:fld>
            <a:endParaRPr lang="en-US"/>
          </a:p>
        </p:txBody>
      </p:sp>
    </p:spTree>
    <p:extLst>
      <p:ext uri="{BB962C8B-B14F-4D97-AF65-F5344CB8AC3E}">
        <p14:creationId xmlns:p14="http://schemas.microsoft.com/office/powerpoint/2010/main" val="3584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7B1C8-DAAB-5533-39FF-AD872CDF0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D104F8-1E51-2AB0-C7DE-9177897D0D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E6D95-32F7-E865-408D-9D92D9996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F096E9-33F7-8032-3DC3-06624FA122DF}"/>
              </a:ext>
            </a:extLst>
          </p:cNvPr>
          <p:cNvSpPr>
            <a:spLocks noGrp="1"/>
          </p:cNvSpPr>
          <p:nvPr>
            <p:ph type="dt" sz="half" idx="10"/>
          </p:nvPr>
        </p:nvSpPr>
        <p:spPr/>
        <p:txBody>
          <a:bodyPr/>
          <a:lstStyle/>
          <a:p>
            <a:fld id="{D37EBBA4-A0D8-484A-97CE-3D9475A0A846}" type="datetime1">
              <a:rPr lang="en-US" smtClean="0"/>
              <a:t>9/24/2024</a:t>
            </a:fld>
            <a:endParaRPr lang="en-US"/>
          </a:p>
        </p:txBody>
      </p:sp>
      <p:sp>
        <p:nvSpPr>
          <p:cNvPr id="6" name="Footer Placeholder 5">
            <a:extLst>
              <a:ext uri="{FF2B5EF4-FFF2-40B4-BE49-F238E27FC236}">
                <a16:creationId xmlns:a16="http://schemas.microsoft.com/office/drawing/2014/main" id="{EAAA6B3B-7938-C7B9-A40A-397C7B99E0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25677-33DA-2BFE-655A-AEF58DB57FA4}"/>
              </a:ext>
            </a:extLst>
          </p:cNvPr>
          <p:cNvSpPr>
            <a:spLocks noGrp="1"/>
          </p:cNvSpPr>
          <p:nvPr>
            <p:ph type="sldNum" sz="quarter" idx="12"/>
          </p:nvPr>
        </p:nvSpPr>
        <p:spPr/>
        <p:txBody>
          <a:bodyPr/>
          <a:lstStyle/>
          <a:p>
            <a:fld id="{7BC9223E-36E7-492C-B691-4C929CB2AFEB}" type="slidenum">
              <a:rPr lang="en-US" smtClean="0"/>
              <a:t>‹#›</a:t>
            </a:fld>
            <a:endParaRPr lang="en-US"/>
          </a:p>
        </p:txBody>
      </p:sp>
    </p:spTree>
    <p:extLst>
      <p:ext uri="{BB962C8B-B14F-4D97-AF65-F5344CB8AC3E}">
        <p14:creationId xmlns:p14="http://schemas.microsoft.com/office/powerpoint/2010/main" val="1783613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1313-4374-7E6A-7190-156E76E611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5D5B18-1F66-3BEA-F3FD-977E756B64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B362B9-7B9A-0D50-4A71-455283A99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A1724-EA7A-52AA-BEAE-5A445E2C6191}"/>
              </a:ext>
            </a:extLst>
          </p:cNvPr>
          <p:cNvSpPr>
            <a:spLocks noGrp="1"/>
          </p:cNvSpPr>
          <p:nvPr>
            <p:ph type="dt" sz="half" idx="10"/>
          </p:nvPr>
        </p:nvSpPr>
        <p:spPr/>
        <p:txBody>
          <a:bodyPr/>
          <a:lstStyle/>
          <a:p>
            <a:fld id="{079AD89E-BBE5-401B-AC99-DAE75767CA8B}" type="datetime1">
              <a:rPr lang="en-US" smtClean="0"/>
              <a:t>9/24/2024</a:t>
            </a:fld>
            <a:endParaRPr lang="en-US"/>
          </a:p>
        </p:txBody>
      </p:sp>
      <p:sp>
        <p:nvSpPr>
          <p:cNvPr id="6" name="Footer Placeholder 5">
            <a:extLst>
              <a:ext uri="{FF2B5EF4-FFF2-40B4-BE49-F238E27FC236}">
                <a16:creationId xmlns:a16="http://schemas.microsoft.com/office/drawing/2014/main" id="{A08E6FD8-B74E-1277-09D6-4F2F95B6BC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380050-0449-3DCA-235A-89B5C8F8A2C3}"/>
              </a:ext>
            </a:extLst>
          </p:cNvPr>
          <p:cNvSpPr>
            <a:spLocks noGrp="1"/>
          </p:cNvSpPr>
          <p:nvPr>
            <p:ph type="sldNum" sz="quarter" idx="12"/>
          </p:nvPr>
        </p:nvSpPr>
        <p:spPr/>
        <p:txBody>
          <a:bodyPr/>
          <a:lstStyle/>
          <a:p>
            <a:fld id="{7BC9223E-36E7-492C-B691-4C929CB2AFEB}" type="slidenum">
              <a:rPr lang="en-US" smtClean="0"/>
              <a:t>‹#›</a:t>
            </a:fld>
            <a:endParaRPr lang="en-US"/>
          </a:p>
        </p:txBody>
      </p:sp>
    </p:spTree>
    <p:extLst>
      <p:ext uri="{BB962C8B-B14F-4D97-AF65-F5344CB8AC3E}">
        <p14:creationId xmlns:p14="http://schemas.microsoft.com/office/powerpoint/2010/main" val="137366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141761-AAFA-3F93-7401-61267828BA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96B211-3ADB-DCE0-307B-91AFE25C76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8218C-B4E6-B2EA-A273-3AF5322B1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234DB-B62E-4D98-AF05-1FDCE770D22D}" type="datetime1">
              <a:rPr lang="en-US" smtClean="0"/>
              <a:t>9/24/2024</a:t>
            </a:fld>
            <a:endParaRPr lang="en-US"/>
          </a:p>
        </p:txBody>
      </p:sp>
      <p:sp>
        <p:nvSpPr>
          <p:cNvPr id="5" name="Footer Placeholder 4">
            <a:extLst>
              <a:ext uri="{FF2B5EF4-FFF2-40B4-BE49-F238E27FC236}">
                <a16:creationId xmlns:a16="http://schemas.microsoft.com/office/drawing/2014/main" id="{99AD1B80-47F8-62F1-DA9F-955DB7B41C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21A58C-8954-DFA9-1F12-995AD12746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9223E-36E7-492C-B691-4C929CB2AFEB}" type="slidenum">
              <a:rPr lang="en-US" smtClean="0"/>
              <a:t>‹#›</a:t>
            </a:fld>
            <a:endParaRPr lang="en-US"/>
          </a:p>
        </p:txBody>
      </p:sp>
    </p:spTree>
    <p:extLst>
      <p:ext uri="{BB962C8B-B14F-4D97-AF65-F5344CB8AC3E}">
        <p14:creationId xmlns:p14="http://schemas.microsoft.com/office/powerpoint/2010/main" val="1784700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ur-lex.europa.eu/legal-content/HR/TXT/PDF/?uri=CELEX:32021R1060"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eur-lex.europa.eu/legal-content/HR/TXT/HTML/?uri=CELEX:52021XC0916(03)" TargetMode="External"/><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hyperlink" Target="https://eufondovi.gov.hr/wp-content/uploads/2024/04/4.-Smjernice-za-klimatsko-potvrdivanje.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64F1BC8-800F-4040-BB8C-7D2E38AEE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Naslov 1">
            <a:extLst>
              <a:ext uri="{FF2B5EF4-FFF2-40B4-BE49-F238E27FC236}">
                <a16:creationId xmlns:a16="http://schemas.microsoft.com/office/drawing/2014/main" id="{BCBE5205-AC70-35EF-0EA1-68145740CF06}"/>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kern="1200" dirty="0">
                <a:solidFill>
                  <a:srgbClr val="FFFFFF"/>
                </a:solidFill>
                <a:latin typeface="+mj-lt"/>
                <a:ea typeface="+mj-ea"/>
                <a:cs typeface="+mj-cs"/>
              </a:rPr>
              <a:t>STRATEŠKI RAZVOJ MANJEG URBANOG PODRUČJA KOPRIVNICA</a:t>
            </a:r>
          </a:p>
        </p:txBody>
      </p:sp>
      <p:cxnSp>
        <p:nvCxnSpPr>
          <p:cNvPr id="22" name="Straight Connector 2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6816"/>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Rezervirano mjesto sadržaja 4" descr="Slika na kojoj se prikazuje Font, logotip, tekst, grafika&#10;&#10;Opis je automatski generiran">
            <a:extLst>
              <a:ext uri="{FF2B5EF4-FFF2-40B4-BE49-F238E27FC236}">
                <a16:creationId xmlns:a16="http://schemas.microsoft.com/office/drawing/2014/main" id="{45D42ED5-9FA3-BC72-333D-91BA43DCBF86}"/>
              </a:ext>
            </a:extLst>
          </p:cNvPr>
          <p:cNvPicPr>
            <a:picLocks noGrp="1" noChangeAspect="1"/>
          </p:cNvPicPr>
          <p:nvPr>
            <p:ph idx="1"/>
          </p:nvPr>
        </p:nvPicPr>
        <p:blipFill>
          <a:blip r:embed="rId2"/>
          <a:srcRect r="-1" b="1456"/>
          <a:stretch/>
        </p:blipFill>
        <p:spPr>
          <a:xfrm>
            <a:off x="6025026" y="2632719"/>
            <a:ext cx="5366861" cy="2234452"/>
          </a:xfrm>
          <a:prstGeom prst="rect">
            <a:avLst/>
          </a:prstGeom>
        </p:spPr>
      </p:pic>
      <p:grpSp>
        <p:nvGrpSpPr>
          <p:cNvPr id="24" name="Group 23">
            <a:extLst>
              <a:ext uri="{FF2B5EF4-FFF2-40B4-BE49-F238E27FC236}">
                <a16:creationId xmlns:a16="http://schemas.microsoft.com/office/drawing/2014/main" id="{97AFA794-AF2F-45AA-AD9A-03B9214E7D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12034" y="1267063"/>
            <a:ext cx="368480" cy="519967"/>
            <a:chOff x="11512034" y="1267063"/>
            <a:chExt cx="368480" cy="519967"/>
          </a:xfrm>
          <a:solidFill>
            <a:srgbClr val="FFFFFF"/>
          </a:solidFill>
        </p:grpSpPr>
        <p:sp>
          <p:nvSpPr>
            <p:cNvPr id="25"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grpFill/>
            <a:ln w="603" cap="flat">
              <a:noFill/>
              <a:prstDash val="solid"/>
              <a:miter/>
            </a:ln>
          </p:spPr>
          <p:txBody>
            <a:bodyPr rtlCol="0" anchor="ctr"/>
            <a:lstStyle/>
            <a:p>
              <a:endParaRPr lang="en-US">
                <a:solidFill>
                  <a:srgbClr val="FFFFFF"/>
                </a:solidFill>
              </a:endParaRPr>
            </a:p>
          </p:txBody>
        </p:sp>
        <p:sp>
          <p:nvSpPr>
            <p:cNvPr id="26"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pic>
        <p:nvPicPr>
          <p:cNvPr id="4" name="Slika 3" descr="Slika na kojoj se prikazuje tekst, simbol, Žig, Font&#10;&#10;Opis je automatski generiran">
            <a:extLst>
              <a:ext uri="{FF2B5EF4-FFF2-40B4-BE49-F238E27FC236}">
                <a16:creationId xmlns:a16="http://schemas.microsoft.com/office/drawing/2014/main" id="{44580181-3FB2-92DF-BEEC-CCB1CB894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79" y="6081677"/>
            <a:ext cx="1277306" cy="547417"/>
          </a:xfrm>
          <a:prstGeom prst="rect">
            <a:avLst/>
          </a:prstGeom>
        </p:spPr>
      </p:pic>
      <p:pic>
        <p:nvPicPr>
          <p:cNvPr id="11" name="Slika 10" descr="Slika na kojoj se prikazuje Font, snimka zaslona, električno plava, simbol&#10;&#10;Opis je automatski generiran">
            <a:extLst>
              <a:ext uri="{FF2B5EF4-FFF2-40B4-BE49-F238E27FC236}">
                <a16:creationId xmlns:a16="http://schemas.microsoft.com/office/drawing/2014/main" id="{3BD3828D-5075-6E45-D0E6-B1FF30BD7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5064" y="6044652"/>
            <a:ext cx="2208371" cy="584442"/>
          </a:xfrm>
          <a:prstGeom prst="rect">
            <a:avLst/>
          </a:prstGeom>
        </p:spPr>
      </p:pic>
    </p:spTree>
    <p:extLst>
      <p:ext uri="{BB962C8B-B14F-4D97-AF65-F5344CB8AC3E}">
        <p14:creationId xmlns:p14="http://schemas.microsoft.com/office/powerpoint/2010/main" val="910245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lika 5">
            <a:extLst>
              <a:ext uri="{FF2B5EF4-FFF2-40B4-BE49-F238E27FC236}">
                <a16:creationId xmlns:a16="http://schemas.microsoft.com/office/drawing/2014/main" id="{71700152-33F1-D767-2EC6-0C6EBE2DA7E5}"/>
              </a:ext>
            </a:extLst>
          </p:cNvPr>
          <p:cNvPicPr>
            <a:picLocks noChangeAspect="1"/>
          </p:cNvPicPr>
          <p:nvPr/>
        </p:nvPicPr>
        <p:blipFill>
          <a:blip r:embed="rId2"/>
          <a:srcRect t="2602" r="1" b="1"/>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11867357-7AB8-3403-9940-A42D97E3DDF5}"/>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a:t>Sukob interesa</a:t>
            </a:r>
          </a:p>
        </p:txBody>
      </p:sp>
      <p:sp>
        <p:nvSpPr>
          <p:cNvPr id="4" name="Rezervirano mjesto teksta 3">
            <a:extLst>
              <a:ext uri="{FF2B5EF4-FFF2-40B4-BE49-F238E27FC236}">
                <a16:creationId xmlns:a16="http://schemas.microsoft.com/office/drawing/2014/main" id="{F53E3E2B-944F-E877-0FE1-F1FB4C038971}"/>
              </a:ext>
            </a:extLst>
          </p:cNvPr>
          <p:cNvSpPr>
            <a:spLocks noGrp="1"/>
          </p:cNvSpPr>
          <p:nvPr>
            <p:ph type="body" sz="half" idx="2"/>
          </p:nvPr>
        </p:nvSpPr>
        <p:spPr>
          <a:xfrm>
            <a:off x="838200" y="2434201"/>
            <a:ext cx="3822189" cy="3742762"/>
          </a:xfrm>
        </p:spPr>
        <p:txBody>
          <a:bodyPr vert="horz" lIns="91440" tIns="45720" rIns="91440" bIns="45720" rtlCol="0">
            <a:normAutofit/>
          </a:bodyPr>
          <a:lstStyle/>
          <a:p>
            <a:pPr indent="-228600">
              <a:buFont typeface="Arial" panose="020B0604020202020204" pitchFamily="34" charset="0"/>
              <a:buChar char="•"/>
            </a:pPr>
            <a:r>
              <a:rPr lang="en-US" sz="1300" dirty="0" err="1"/>
              <a:t>Članak</a:t>
            </a:r>
            <a:r>
              <a:rPr lang="en-US" sz="1300" dirty="0"/>
              <a:t> 2. (</a:t>
            </a:r>
            <a:r>
              <a:rPr lang="en-US" sz="1300" b="0" i="0" dirty="0" err="1">
                <a:effectLst/>
              </a:rPr>
              <a:t>Zakon</a:t>
            </a:r>
            <a:r>
              <a:rPr lang="en-US" sz="1300" b="0" i="0" dirty="0">
                <a:effectLst/>
              </a:rPr>
              <a:t> o </a:t>
            </a:r>
            <a:r>
              <a:rPr lang="en-US" sz="1300" b="0" i="0" dirty="0" err="1">
                <a:effectLst/>
              </a:rPr>
              <a:t>sprječavanju</a:t>
            </a:r>
            <a:r>
              <a:rPr lang="en-US" sz="1300" b="0" i="0" dirty="0">
                <a:effectLst/>
              </a:rPr>
              <a:t> </a:t>
            </a:r>
            <a:r>
              <a:rPr lang="en-US" sz="1300" b="0" i="0" dirty="0" err="1">
                <a:effectLst/>
              </a:rPr>
              <a:t>sukoba</a:t>
            </a:r>
            <a:r>
              <a:rPr lang="en-US" sz="1300" b="0" i="0" dirty="0">
                <a:effectLst/>
              </a:rPr>
              <a:t> </a:t>
            </a:r>
            <a:r>
              <a:rPr lang="en-US" sz="1300" b="0" i="0" dirty="0" err="1">
                <a:effectLst/>
              </a:rPr>
              <a:t>interesa</a:t>
            </a:r>
            <a:r>
              <a:rPr lang="en-US" sz="1300" b="0" i="0" dirty="0">
                <a:effectLst/>
              </a:rPr>
              <a:t> NN 143/21 i 36/24)</a:t>
            </a:r>
          </a:p>
          <a:p>
            <a:pPr indent="-228600">
              <a:buFont typeface="Arial" panose="020B0604020202020204" pitchFamily="34" charset="0"/>
              <a:buChar char="•"/>
            </a:pPr>
            <a:endParaRPr lang="en-US" sz="1300" dirty="0"/>
          </a:p>
          <a:p>
            <a:pPr indent="-228600">
              <a:buFont typeface="Arial" panose="020B0604020202020204" pitchFamily="34" charset="0"/>
              <a:buChar char="•"/>
            </a:pPr>
            <a:r>
              <a:rPr lang="en-US" sz="1300" b="0" i="0" dirty="0">
                <a:effectLst/>
              </a:rPr>
              <a:t>(1) U </a:t>
            </a:r>
            <a:r>
              <a:rPr lang="en-US" sz="1300" b="0" i="0" dirty="0" err="1">
                <a:effectLst/>
              </a:rPr>
              <a:t>obnašanju</a:t>
            </a:r>
            <a:r>
              <a:rPr lang="en-US" sz="1300" b="0" i="0" dirty="0">
                <a:effectLst/>
              </a:rPr>
              <a:t> </a:t>
            </a:r>
            <a:r>
              <a:rPr lang="en-US" sz="1300" b="0" i="0" dirty="0" err="1">
                <a:effectLst/>
              </a:rPr>
              <a:t>javne</a:t>
            </a:r>
            <a:r>
              <a:rPr lang="en-US" sz="1300" b="0" i="0" dirty="0">
                <a:effectLst/>
              </a:rPr>
              <a:t> </a:t>
            </a:r>
            <a:r>
              <a:rPr lang="en-US" sz="1300" b="0" i="0" dirty="0" err="1">
                <a:effectLst/>
              </a:rPr>
              <a:t>dužnosti</a:t>
            </a:r>
            <a:r>
              <a:rPr lang="en-US" sz="1300" b="0" i="0" dirty="0">
                <a:effectLst/>
              </a:rPr>
              <a:t> </a:t>
            </a:r>
            <a:r>
              <a:rPr lang="en-US" sz="1300" b="0" i="0" dirty="0" err="1">
                <a:effectLst/>
              </a:rPr>
              <a:t>obveznici</a:t>
            </a:r>
            <a:r>
              <a:rPr lang="en-US" sz="1300" b="0" i="0" dirty="0">
                <a:effectLst/>
              </a:rPr>
              <a:t> ne </a:t>
            </a:r>
            <a:r>
              <a:rPr lang="en-US" sz="1300" b="0" i="0" dirty="0" err="1">
                <a:effectLst/>
              </a:rPr>
              <a:t>smiju</a:t>
            </a:r>
            <a:r>
              <a:rPr lang="en-US" sz="1300" b="0" i="0" dirty="0">
                <a:effectLst/>
              </a:rPr>
              <a:t> </a:t>
            </a:r>
            <a:r>
              <a:rPr lang="en-US" sz="1300" b="0" i="0" dirty="0" err="1">
                <a:effectLst/>
              </a:rPr>
              <a:t>svoj</a:t>
            </a:r>
            <a:r>
              <a:rPr lang="en-US" sz="1300" b="0" i="0" dirty="0">
                <a:effectLst/>
              </a:rPr>
              <a:t> </a:t>
            </a:r>
            <a:r>
              <a:rPr lang="en-US" sz="1300" b="0" i="0" dirty="0" err="1">
                <a:effectLst/>
              </a:rPr>
              <a:t>privatni</a:t>
            </a:r>
            <a:r>
              <a:rPr lang="en-US" sz="1300" b="0" i="0" dirty="0">
                <a:effectLst/>
              </a:rPr>
              <a:t> </a:t>
            </a:r>
            <a:r>
              <a:rPr lang="en-US" sz="1300" b="0" i="0" dirty="0" err="1">
                <a:effectLst/>
              </a:rPr>
              <a:t>interes</a:t>
            </a:r>
            <a:r>
              <a:rPr lang="en-US" sz="1300" b="0" i="0" dirty="0">
                <a:effectLst/>
              </a:rPr>
              <a:t> </a:t>
            </a:r>
            <a:r>
              <a:rPr lang="en-US" sz="1300" b="0" i="0" dirty="0" err="1">
                <a:effectLst/>
              </a:rPr>
              <a:t>stavljati</a:t>
            </a:r>
            <a:r>
              <a:rPr lang="en-US" sz="1300" b="0" i="0" dirty="0">
                <a:effectLst/>
              </a:rPr>
              <a:t> </a:t>
            </a:r>
            <a:r>
              <a:rPr lang="en-US" sz="1300" b="0" i="0" dirty="0" err="1">
                <a:effectLst/>
              </a:rPr>
              <a:t>ispred</a:t>
            </a:r>
            <a:r>
              <a:rPr lang="en-US" sz="1300" b="0" i="0" dirty="0">
                <a:effectLst/>
              </a:rPr>
              <a:t> </a:t>
            </a:r>
            <a:r>
              <a:rPr lang="en-US" sz="1300" b="0" i="0" dirty="0" err="1">
                <a:effectLst/>
              </a:rPr>
              <a:t>javnog</a:t>
            </a:r>
            <a:r>
              <a:rPr lang="en-US" sz="1300" b="0" i="0" dirty="0">
                <a:effectLst/>
              </a:rPr>
              <a:t> </a:t>
            </a:r>
            <a:r>
              <a:rPr lang="en-US" sz="1300" b="0" i="0" dirty="0" err="1">
                <a:effectLst/>
              </a:rPr>
              <a:t>interesa</a:t>
            </a:r>
            <a:r>
              <a:rPr lang="en-US" sz="1300" b="0" i="0" dirty="0">
                <a:effectLst/>
              </a:rPr>
              <a:t>.</a:t>
            </a:r>
          </a:p>
          <a:p>
            <a:pPr indent="-228600">
              <a:buFont typeface="Arial" panose="020B0604020202020204" pitchFamily="34" charset="0"/>
              <a:buChar char="•"/>
            </a:pPr>
            <a:r>
              <a:rPr lang="en-US" sz="1300" b="0" i="0" dirty="0">
                <a:effectLst/>
              </a:rPr>
              <a:t>(2) </a:t>
            </a:r>
            <a:r>
              <a:rPr lang="en-US" sz="1300" b="0" i="0" dirty="0" err="1">
                <a:effectLst/>
              </a:rPr>
              <a:t>Sukob</a:t>
            </a:r>
            <a:r>
              <a:rPr lang="en-US" sz="1300" b="0" i="0" dirty="0">
                <a:effectLst/>
              </a:rPr>
              <a:t> </a:t>
            </a:r>
            <a:r>
              <a:rPr lang="en-US" sz="1300" b="0" i="0" dirty="0" err="1">
                <a:effectLst/>
              </a:rPr>
              <a:t>interesa</a:t>
            </a:r>
            <a:r>
              <a:rPr lang="en-US" sz="1300" b="0" i="0" dirty="0">
                <a:effectLst/>
              </a:rPr>
              <a:t> </a:t>
            </a:r>
            <a:r>
              <a:rPr lang="en-US" sz="1300" b="0" i="0" dirty="0" err="1">
                <a:effectLst/>
              </a:rPr>
              <a:t>postoji</a:t>
            </a:r>
            <a:r>
              <a:rPr lang="en-US" sz="1300" b="0" i="0" dirty="0">
                <a:effectLst/>
              </a:rPr>
              <a:t> </a:t>
            </a:r>
            <a:r>
              <a:rPr lang="en-US" sz="1300" b="0" i="0" dirty="0" err="1">
                <a:effectLst/>
              </a:rPr>
              <a:t>kada</a:t>
            </a:r>
            <a:r>
              <a:rPr lang="en-US" sz="1300" b="0" i="0" dirty="0">
                <a:effectLst/>
              </a:rPr>
              <a:t> </a:t>
            </a:r>
            <a:r>
              <a:rPr lang="en-US" sz="1300" b="0" i="0" dirty="0" err="1">
                <a:effectLst/>
              </a:rPr>
              <a:t>su</a:t>
            </a:r>
            <a:r>
              <a:rPr lang="en-US" sz="1300" b="0" i="0" dirty="0">
                <a:effectLst/>
              </a:rPr>
              <a:t> </a:t>
            </a:r>
            <a:r>
              <a:rPr lang="en-US" sz="1300" b="0" i="0" dirty="0" err="1">
                <a:effectLst/>
              </a:rPr>
              <a:t>privatni</a:t>
            </a:r>
            <a:r>
              <a:rPr lang="en-US" sz="1300" b="0" i="0" dirty="0">
                <a:effectLst/>
              </a:rPr>
              <a:t> </a:t>
            </a:r>
            <a:r>
              <a:rPr lang="en-US" sz="1300" b="0" i="0" dirty="0" err="1">
                <a:effectLst/>
              </a:rPr>
              <a:t>interesi</a:t>
            </a:r>
            <a:r>
              <a:rPr lang="en-US" sz="1300" b="0" i="0" dirty="0">
                <a:effectLst/>
              </a:rPr>
              <a:t> </a:t>
            </a:r>
            <a:r>
              <a:rPr lang="en-US" sz="1300" b="0" i="0" dirty="0" err="1">
                <a:effectLst/>
              </a:rPr>
              <a:t>obveznika</a:t>
            </a:r>
            <a:r>
              <a:rPr lang="en-US" sz="1300" b="0" i="0" dirty="0">
                <a:effectLst/>
              </a:rPr>
              <a:t> u </a:t>
            </a:r>
            <a:r>
              <a:rPr lang="en-US" sz="1300" b="0" i="0" dirty="0" err="1">
                <a:effectLst/>
              </a:rPr>
              <a:t>suprotnosti</a:t>
            </a:r>
            <a:r>
              <a:rPr lang="en-US" sz="1300" b="0" i="0" dirty="0">
                <a:effectLst/>
              </a:rPr>
              <a:t> s </a:t>
            </a:r>
            <a:r>
              <a:rPr lang="en-US" sz="1300" b="0" i="0" dirty="0" err="1">
                <a:effectLst/>
              </a:rPr>
              <a:t>javnim</a:t>
            </a:r>
            <a:r>
              <a:rPr lang="en-US" sz="1300" b="0" i="0" dirty="0">
                <a:effectLst/>
              </a:rPr>
              <a:t> </a:t>
            </a:r>
            <a:r>
              <a:rPr lang="en-US" sz="1300" b="0" i="0" dirty="0" err="1">
                <a:effectLst/>
              </a:rPr>
              <a:t>interesom</a:t>
            </a:r>
            <a:r>
              <a:rPr lang="en-US" sz="1300" b="0" i="0" dirty="0">
                <a:effectLst/>
              </a:rPr>
              <a:t>, a </a:t>
            </a:r>
            <a:r>
              <a:rPr lang="en-US" sz="1300" b="0" i="0" dirty="0" err="1">
                <a:effectLst/>
              </a:rPr>
              <a:t>posebice</a:t>
            </a:r>
            <a:r>
              <a:rPr lang="en-US" sz="1300" b="0" i="0" dirty="0">
                <a:effectLst/>
              </a:rPr>
              <a:t>:</a:t>
            </a:r>
          </a:p>
          <a:p>
            <a:pPr indent="-228600">
              <a:buFont typeface="Arial" panose="020B0604020202020204" pitchFamily="34" charset="0"/>
              <a:buChar char="•"/>
            </a:pPr>
            <a:r>
              <a:rPr lang="en-US" sz="1300" b="0" i="0" dirty="0">
                <a:effectLst/>
              </a:rPr>
              <a:t>– </a:t>
            </a:r>
            <a:r>
              <a:rPr lang="en-US" sz="1300" b="0" i="0" dirty="0" err="1">
                <a:effectLst/>
              </a:rPr>
              <a:t>kada</a:t>
            </a:r>
            <a:r>
              <a:rPr lang="en-US" sz="1300" b="0" i="0" dirty="0">
                <a:effectLst/>
              </a:rPr>
              <a:t> </a:t>
            </a:r>
            <a:r>
              <a:rPr lang="en-US" sz="1300" b="0" i="0" dirty="0" err="1">
                <a:effectLst/>
              </a:rPr>
              <a:t>privatni</a:t>
            </a:r>
            <a:r>
              <a:rPr lang="en-US" sz="1300" b="0" i="0" dirty="0">
                <a:effectLst/>
              </a:rPr>
              <a:t> </a:t>
            </a:r>
            <a:r>
              <a:rPr lang="en-US" sz="1300" b="0" i="0" dirty="0" err="1">
                <a:effectLst/>
              </a:rPr>
              <a:t>interes</a:t>
            </a:r>
            <a:r>
              <a:rPr lang="en-US" sz="1300" b="0" i="0" dirty="0">
                <a:effectLst/>
              </a:rPr>
              <a:t> </a:t>
            </a:r>
            <a:r>
              <a:rPr lang="en-US" sz="1300" b="0" i="0" dirty="0" err="1">
                <a:effectLst/>
              </a:rPr>
              <a:t>obveznika</a:t>
            </a:r>
            <a:r>
              <a:rPr lang="en-US" sz="1300" b="0" i="0" dirty="0">
                <a:effectLst/>
              </a:rPr>
              <a:t> </a:t>
            </a:r>
            <a:r>
              <a:rPr lang="en-US" sz="1300" b="0" i="0" dirty="0" err="1">
                <a:effectLst/>
              </a:rPr>
              <a:t>može</a:t>
            </a:r>
            <a:r>
              <a:rPr lang="en-US" sz="1300" b="0" i="0" dirty="0">
                <a:effectLst/>
              </a:rPr>
              <a:t> </a:t>
            </a:r>
            <a:r>
              <a:rPr lang="en-US" sz="1300" b="0" i="0" dirty="0" err="1">
                <a:effectLst/>
              </a:rPr>
              <a:t>utjecati</a:t>
            </a:r>
            <a:r>
              <a:rPr lang="en-US" sz="1300" b="0" i="0" dirty="0">
                <a:effectLst/>
              </a:rPr>
              <a:t> </a:t>
            </a:r>
            <a:r>
              <a:rPr lang="en-US" sz="1300" b="0" i="0" dirty="0" err="1">
                <a:effectLst/>
              </a:rPr>
              <a:t>na</a:t>
            </a:r>
            <a:r>
              <a:rPr lang="en-US" sz="1300" b="0" i="0" dirty="0">
                <a:effectLst/>
              </a:rPr>
              <a:t> </a:t>
            </a:r>
            <a:r>
              <a:rPr lang="en-US" sz="1300" b="0" i="0" dirty="0" err="1">
                <a:effectLst/>
              </a:rPr>
              <a:t>njegovu</a:t>
            </a:r>
            <a:r>
              <a:rPr lang="en-US" sz="1300" b="0" i="0" dirty="0">
                <a:effectLst/>
              </a:rPr>
              <a:t> </a:t>
            </a:r>
            <a:r>
              <a:rPr lang="en-US" sz="1300" b="0" i="0" dirty="0" err="1">
                <a:effectLst/>
              </a:rPr>
              <a:t>nepristranost</a:t>
            </a:r>
            <a:r>
              <a:rPr lang="en-US" sz="1300" b="0" i="0" dirty="0">
                <a:effectLst/>
              </a:rPr>
              <a:t> u </a:t>
            </a:r>
            <a:r>
              <a:rPr lang="en-US" sz="1300" b="0" i="0" dirty="0" err="1">
                <a:effectLst/>
              </a:rPr>
              <a:t>obavljanju</a:t>
            </a:r>
            <a:r>
              <a:rPr lang="en-US" sz="1300" b="0" i="0" dirty="0">
                <a:effectLst/>
              </a:rPr>
              <a:t> </a:t>
            </a:r>
            <a:r>
              <a:rPr lang="en-US" sz="1300" b="0" i="0" dirty="0" err="1">
                <a:effectLst/>
              </a:rPr>
              <a:t>javne</a:t>
            </a:r>
            <a:r>
              <a:rPr lang="en-US" sz="1300" b="0" i="0" dirty="0">
                <a:effectLst/>
              </a:rPr>
              <a:t> </a:t>
            </a:r>
            <a:r>
              <a:rPr lang="en-US" sz="1300" b="0" i="0" dirty="0" err="1">
                <a:effectLst/>
              </a:rPr>
              <a:t>dužnosti</a:t>
            </a:r>
            <a:r>
              <a:rPr lang="en-US" sz="1300" b="0" i="0" dirty="0">
                <a:effectLst/>
              </a:rPr>
              <a:t> (</a:t>
            </a:r>
            <a:r>
              <a:rPr lang="en-US" sz="1300" b="0" i="0" dirty="0" err="1">
                <a:effectLst/>
              </a:rPr>
              <a:t>potencijalni</a:t>
            </a:r>
            <a:r>
              <a:rPr lang="en-US" sz="1300" b="0" i="0" dirty="0">
                <a:effectLst/>
              </a:rPr>
              <a:t> </a:t>
            </a:r>
            <a:r>
              <a:rPr lang="en-US" sz="1300" b="0" i="0" dirty="0" err="1">
                <a:effectLst/>
              </a:rPr>
              <a:t>sukob</a:t>
            </a:r>
            <a:r>
              <a:rPr lang="en-US" sz="1300" b="0" i="0" dirty="0">
                <a:effectLst/>
              </a:rPr>
              <a:t> </a:t>
            </a:r>
            <a:r>
              <a:rPr lang="en-US" sz="1300" b="0" i="0" dirty="0" err="1">
                <a:effectLst/>
              </a:rPr>
              <a:t>interesa</a:t>
            </a:r>
            <a:r>
              <a:rPr lang="en-US" sz="1300" b="0" i="0" dirty="0">
                <a:effectLst/>
              </a:rPr>
              <a:t>)</a:t>
            </a:r>
          </a:p>
          <a:p>
            <a:pPr indent="-228600">
              <a:buFont typeface="Arial" panose="020B0604020202020204" pitchFamily="34" charset="0"/>
              <a:buChar char="•"/>
            </a:pPr>
            <a:r>
              <a:rPr lang="en-US" sz="1300" b="0" i="0" dirty="0">
                <a:effectLst/>
              </a:rPr>
              <a:t>– </a:t>
            </a:r>
            <a:r>
              <a:rPr lang="en-US" sz="1300" b="0" i="0" dirty="0" err="1">
                <a:effectLst/>
              </a:rPr>
              <a:t>kada</a:t>
            </a:r>
            <a:r>
              <a:rPr lang="en-US" sz="1300" b="0" i="0" dirty="0">
                <a:effectLst/>
              </a:rPr>
              <a:t> je </a:t>
            </a:r>
            <a:r>
              <a:rPr lang="en-US" sz="1300" b="0" i="0" dirty="0" err="1">
                <a:effectLst/>
              </a:rPr>
              <a:t>privatni</a:t>
            </a:r>
            <a:r>
              <a:rPr lang="en-US" sz="1300" b="0" i="0" dirty="0">
                <a:effectLst/>
              </a:rPr>
              <a:t> </a:t>
            </a:r>
            <a:r>
              <a:rPr lang="en-US" sz="1300" b="0" i="0" dirty="0" err="1">
                <a:effectLst/>
              </a:rPr>
              <a:t>interes</a:t>
            </a:r>
            <a:r>
              <a:rPr lang="en-US" sz="1300" b="0" i="0" dirty="0">
                <a:effectLst/>
              </a:rPr>
              <a:t> </a:t>
            </a:r>
            <a:r>
              <a:rPr lang="en-US" sz="1300" b="0" i="0" dirty="0" err="1">
                <a:effectLst/>
              </a:rPr>
              <a:t>obveznika</a:t>
            </a:r>
            <a:r>
              <a:rPr lang="en-US" sz="1300" b="0" i="0" dirty="0">
                <a:effectLst/>
              </a:rPr>
              <a:t> </a:t>
            </a:r>
            <a:r>
              <a:rPr lang="en-US" sz="1300" b="0" i="0" dirty="0" err="1">
                <a:effectLst/>
              </a:rPr>
              <a:t>utjecao</a:t>
            </a:r>
            <a:r>
              <a:rPr lang="en-US" sz="1300" b="0" i="0" dirty="0">
                <a:effectLst/>
              </a:rPr>
              <a:t> </a:t>
            </a:r>
            <a:r>
              <a:rPr lang="en-US" sz="1300" b="0" i="0" dirty="0" err="1">
                <a:effectLst/>
              </a:rPr>
              <a:t>ili</a:t>
            </a:r>
            <a:r>
              <a:rPr lang="en-US" sz="1300" b="0" i="0" dirty="0">
                <a:effectLst/>
              </a:rPr>
              <a:t> se </a:t>
            </a:r>
            <a:r>
              <a:rPr lang="en-US" sz="1300" b="0" i="0" dirty="0" err="1">
                <a:effectLst/>
              </a:rPr>
              <a:t>osnovano</a:t>
            </a:r>
            <a:r>
              <a:rPr lang="en-US" sz="1300" b="0" i="0" dirty="0">
                <a:effectLst/>
              </a:rPr>
              <a:t> </a:t>
            </a:r>
            <a:r>
              <a:rPr lang="en-US" sz="1300" b="0" i="0" dirty="0" err="1">
                <a:effectLst/>
              </a:rPr>
              <a:t>može</a:t>
            </a:r>
            <a:r>
              <a:rPr lang="en-US" sz="1300" b="0" i="0" dirty="0">
                <a:effectLst/>
              </a:rPr>
              <a:t> </a:t>
            </a:r>
            <a:r>
              <a:rPr lang="en-US" sz="1300" b="0" i="0" dirty="0" err="1">
                <a:effectLst/>
              </a:rPr>
              <a:t>smatrati</a:t>
            </a:r>
            <a:r>
              <a:rPr lang="en-US" sz="1300" b="0" i="0" dirty="0">
                <a:effectLst/>
              </a:rPr>
              <a:t> da je </a:t>
            </a:r>
            <a:r>
              <a:rPr lang="en-US" sz="1300" b="0" i="0" dirty="0" err="1">
                <a:effectLst/>
              </a:rPr>
              <a:t>utjecao</a:t>
            </a:r>
            <a:r>
              <a:rPr lang="en-US" sz="1300" b="0" i="0" dirty="0">
                <a:effectLst/>
              </a:rPr>
              <a:t> </a:t>
            </a:r>
            <a:r>
              <a:rPr lang="en-US" sz="1300" b="0" i="0" dirty="0" err="1">
                <a:effectLst/>
              </a:rPr>
              <a:t>na</a:t>
            </a:r>
            <a:r>
              <a:rPr lang="en-US" sz="1300" b="0" i="0" dirty="0">
                <a:effectLst/>
              </a:rPr>
              <a:t> </a:t>
            </a:r>
            <a:r>
              <a:rPr lang="en-US" sz="1300" b="0" i="0" dirty="0" err="1">
                <a:effectLst/>
              </a:rPr>
              <a:t>njegovu</a:t>
            </a:r>
            <a:r>
              <a:rPr lang="en-US" sz="1300" b="0" i="0" dirty="0">
                <a:effectLst/>
              </a:rPr>
              <a:t> </a:t>
            </a:r>
            <a:r>
              <a:rPr lang="en-US" sz="1300" b="0" i="0" dirty="0" err="1">
                <a:effectLst/>
              </a:rPr>
              <a:t>nepristranost</a:t>
            </a:r>
            <a:r>
              <a:rPr lang="en-US" sz="1300" b="0" i="0" dirty="0">
                <a:effectLst/>
              </a:rPr>
              <a:t> u </a:t>
            </a:r>
            <a:r>
              <a:rPr lang="en-US" sz="1300" b="0" i="0" dirty="0" err="1">
                <a:effectLst/>
              </a:rPr>
              <a:t>obavljanju</a:t>
            </a:r>
            <a:r>
              <a:rPr lang="en-US" sz="1300" b="0" i="0" dirty="0">
                <a:effectLst/>
              </a:rPr>
              <a:t> </a:t>
            </a:r>
            <a:r>
              <a:rPr lang="en-US" sz="1300" b="0" i="0" dirty="0" err="1">
                <a:effectLst/>
              </a:rPr>
              <a:t>javne</a:t>
            </a:r>
            <a:r>
              <a:rPr lang="en-US" sz="1300" b="0" i="0" dirty="0">
                <a:effectLst/>
              </a:rPr>
              <a:t> </a:t>
            </a:r>
            <a:r>
              <a:rPr lang="en-US" sz="1300" b="0" i="0" dirty="0" err="1">
                <a:effectLst/>
              </a:rPr>
              <a:t>dužnosti</a:t>
            </a:r>
            <a:r>
              <a:rPr lang="en-US" sz="1300" b="0" i="0" dirty="0">
                <a:effectLst/>
              </a:rPr>
              <a:t> (</a:t>
            </a:r>
            <a:r>
              <a:rPr lang="en-US" sz="1300" b="0" i="0" dirty="0" err="1">
                <a:effectLst/>
              </a:rPr>
              <a:t>stvarni</a:t>
            </a:r>
            <a:r>
              <a:rPr lang="en-US" sz="1300" b="0" i="0" dirty="0">
                <a:effectLst/>
              </a:rPr>
              <a:t> </a:t>
            </a:r>
            <a:r>
              <a:rPr lang="en-US" sz="1300" b="0" i="0" dirty="0" err="1">
                <a:effectLst/>
              </a:rPr>
              <a:t>sukob</a:t>
            </a:r>
            <a:r>
              <a:rPr lang="en-US" sz="1300" b="0" i="0" dirty="0">
                <a:effectLst/>
              </a:rPr>
              <a:t> </a:t>
            </a:r>
            <a:r>
              <a:rPr lang="en-US" sz="1300" b="0" i="0" dirty="0" err="1">
                <a:effectLst/>
              </a:rPr>
              <a:t>interesa</a:t>
            </a:r>
            <a:r>
              <a:rPr lang="en-US" sz="1300" b="0" i="0" dirty="0">
                <a:effectLst/>
              </a:rPr>
              <a:t>).</a:t>
            </a:r>
          </a:p>
          <a:p>
            <a:pPr indent="-228600">
              <a:buFont typeface="Arial" panose="020B0604020202020204" pitchFamily="34" charset="0"/>
              <a:buChar char="•"/>
            </a:pPr>
            <a:endParaRPr lang="en-US" sz="1300" dirty="0"/>
          </a:p>
        </p:txBody>
      </p:sp>
      <p:pic>
        <p:nvPicPr>
          <p:cNvPr id="5" name="Slika 4">
            <a:extLst>
              <a:ext uri="{FF2B5EF4-FFF2-40B4-BE49-F238E27FC236}">
                <a16:creationId xmlns:a16="http://schemas.microsoft.com/office/drawing/2014/main" id="{FE4C8928-AE11-3A53-44E3-035628073C58}"/>
              </a:ext>
            </a:extLst>
          </p:cNvPr>
          <p:cNvPicPr>
            <a:picLocks noChangeAspect="1"/>
          </p:cNvPicPr>
          <p:nvPr/>
        </p:nvPicPr>
        <p:blipFill>
          <a:blip r:embed="rId3"/>
          <a:stretch>
            <a:fillRect/>
          </a:stretch>
        </p:blipFill>
        <p:spPr>
          <a:xfrm>
            <a:off x="838200" y="6239869"/>
            <a:ext cx="1274174" cy="542591"/>
          </a:xfrm>
          <a:prstGeom prst="rect">
            <a:avLst/>
          </a:prstGeom>
        </p:spPr>
      </p:pic>
      <p:pic>
        <p:nvPicPr>
          <p:cNvPr id="7" name="Slika 6">
            <a:extLst>
              <a:ext uri="{FF2B5EF4-FFF2-40B4-BE49-F238E27FC236}">
                <a16:creationId xmlns:a16="http://schemas.microsoft.com/office/drawing/2014/main" id="{A75824EE-0103-11D1-6738-5C0E7E879863}"/>
              </a:ext>
            </a:extLst>
          </p:cNvPr>
          <p:cNvPicPr>
            <a:picLocks noChangeAspect="1"/>
          </p:cNvPicPr>
          <p:nvPr/>
        </p:nvPicPr>
        <p:blipFill>
          <a:blip r:embed="rId4"/>
          <a:stretch>
            <a:fillRect/>
          </a:stretch>
        </p:blipFill>
        <p:spPr>
          <a:xfrm>
            <a:off x="2447349" y="6203290"/>
            <a:ext cx="2213040" cy="579170"/>
          </a:xfrm>
          <a:prstGeom prst="rect">
            <a:avLst/>
          </a:prstGeom>
        </p:spPr>
      </p:pic>
    </p:spTree>
    <p:extLst>
      <p:ext uri="{BB962C8B-B14F-4D97-AF65-F5344CB8AC3E}">
        <p14:creationId xmlns:p14="http://schemas.microsoft.com/office/powerpoint/2010/main" val="1286156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B3BAC9F-5F66-C0FB-614F-F70E0E589AD8}"/>
              </a:ext>
            </a:extLst>
          </p:cNvPr>
          <p:cNvSpPr>
            <a:spLocks noGrp="1"/>
          </p:cNvSpPr>
          <p:nvPr>
            <p:ph type="title"/>
          </p:nvPr>
        </p:nvSpPr>
        <p:spPr>
          <a:xfrm>
            <a:off x="258793" y="2193636"/>
            <a:ext cx="11542144" cy="3241006"/>
          </a:xfrm>
        </p:spPr>
        <p:txBody>
          <a:bodyPr>
            <a:normAutofit/>
          </a:bodyPr>
          <a:lstStyle/>
          <a:p>
            <a:pPr algn="ctr"/>
            <a:r>
              <a:rPr lang="hr-HR" dirty="0"/>
              <a:t>Hvala na pažnji !</a:t>
            </a:r>
            <a:br>
              <a:rPr lang="hr-HR" dirty="0"/>
            </a:br>
            <a:br>
              <a:rPr lang="hr-HR" dirty="0"/>
            </a:br>
            <a:r>
              <a:rPr lang="hr-HR" dirty="0"/>
              <a:t>									</a:t>
            </a:r>
            <a:r>
              <a:rPr lang="hr-HR" sz="1400" dirty="0"/>
              <a:t>Rujan 2024. godine</a:t>
            </a:r>
            <a:br>
              <a:rPr lang="hr-HR" dirty="0"/>
            </a:br>
            <a:endParaRPr lang="hr-HR" dirty="0"/>
          </a:p>
        </p:txBody>
      </p:sp>
      <p:pic>
        <p:nvPicPr>
          <p:cNvPr id="4" name="Slika 3">
            <a:extLst>
              <a:ext uri="{FF2B5EF4-FFF2-40B4-BE49-F238E27FC236}">
                <a16:creationId xmlns:a16="http://schemas.microsoft.com/office/drawing/2014/main" id="{BFEDBA83-6396-83CA-48B0-80323957E785}"/>
              </a:ext>
            </a:extLst>
          </p:cNvPr>
          <p:cNvPicPr>
            <a:picLocks noChangeAspect="1"/>
          </p:cNvPicPr>
          <p:nvPr/>
        </p:nvPicPr>
        <p:blipFill>
          <a:blip r:embed="rId2"/>
          <a:stretch>
            <a:fillRect/>
          </a:stretch>
        </p:blipFill>
        <p:spPr>
          <a:xfrm>
            <a:off x="6716680" y="5735200"/>
            <a:ext cx="2213040" cy="579170"/>
          </a:xfrm>
          <a:prstGeom prst="rect">
            <a:avLst/>
          </a:prstGeom>
        </p:spPr>
      </p:pic>
      <p:pic>
        <p:nvPicPr>
          <p:cNvPr id="5" name="Slika 4">
            <a:extLst>
              <a:ext uri="{FF2B5EF4-FFF2-40B4-BE49-F238E27FC236}">
                <a16:creationId xmlns:a16="http://schemas.microsoft.com/office/drawing/2014/main" id="{0EA05184-9314-D113-ED79-2DF067866293}"/>
              </a:ext>
            </a:extLst>
          </p:cNvPr>
          <p:cNvPicPr>
            <a:picLocks noChangeAspect="1"/>
          </p:cNvPicPr>
          <p:nvPr/>
        </p:nvPicPr>
        <p:blipFill>
          <a:blip r:embed="rId3"/>
          <a:stretch>
            <a:fillRect/>
          </a:stretch>
        </p:blipFill>
        <p:spPr>
          <a:xfrm>
            <a:off x="3942529" y="5771779"/>
            <a:ext cx="1274174" cy="542591"/>
          </a:xfrm>
          <a:prstGeom prst="rect">
            <a:avLst/>
          </a:prstGeom>
        </p:spPr>
      </p:pic>
    </p:spTree>
    <p:extLst>
      <p:ext uri="{BB962C8B-B14F-4D97-AF65-F5344CB8AC3E}">
        <p14:creationId xmlns:p14="http://schemas.microsoft.com/office/powerpoint/2010/main" val="19807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53ED19-5667-D9C8-8502-049E45594D18}"/>
              </a:ext>
            </a:extLst>
          </p:cNvPr>
          <p:cNvSpPr>
            <a:spLocks noGrp="1"/>
          </p:cNvSpPr>
          <p:nvPr>
            <p:ph type="title"/>
          </p:nvPr>
        </p:nvSpPr>
        <p:spPr/>
        <p:txBody>
          <a:bodyPr/>
          <a:lstStyle/>
          <a:p>
            <a:r>
              <a:rPr lang="hr-HR" dirty="0"/>
              <a:t>Osnove</a:t>
            </a:r>
          </a:p>
        </p:txBody>
      </p:sp>
      <p:pic>
        <p:nvPicPr>
          <p:cNvPr id="6" name="Rezervirano mjesto sadržaja 5">
            <a:extLst>
              <a:ext uri="{FF2B5EF4-FFF2-40B4-BE49-F238E27FC236}">
                <a16:creationId xmlns:a16="http://schemas.microsoft.com/office/drawing/2014/main" id="{E5D07246-4706-FD6B-B9E4-BCE32AF41932}"/>
              </a:ext>
            </a:extLst>
          </p:cNvPr>
          <p:cNvPicPr>
            <a:picLocks noGrp="1" noChangeAspect="1"/>
          </p:cNvPicPr>
          <p:nvPr>
            <p:ph idx="1"/>
          </p:nvPr>
        </p:nvPicPr>
        <p:blipFill>
          <a:blip r:embed="rId2"/>
          <a:stretch>
            <a:fillRect/>
          </a:stretch>
        </p:blipFill>
        <p:spPr>
          <a:xfrm>
            <a:off x="5183188" y="1015471"/>
            <a:ext cx="6172200" cy="4817533"/>
          </a:xfrm>
        </p:spPr>
      </p:pic>
      <p:sp>
        <p:nvSpPr>
          <p:cNvPr id="4" name="Rezervirano mjesto teksta 3">
            <a:extLst>
              <a:ext uri="{FF2B5EF4-FFF2-40B4-BE49-F238E27FC236}">
                <a16:creationId xmlns:a16="http://schemas.microsoft.com/office/drawing/2014/main" id="{723FA6CF-A5A9-6196-1B74-A7B5E293A586}"/>
              </a:ext>
            </a:extLst>
          </p:cNvPr>
          <p:cNvSpPr>
            <a:spLocks noGrp="1"/>
          </p:cNvSpPr>
          <p:nvPr>
            <p:ph type="body" sz="half" idx="2"/>
          </p:nvPr>
        </p:nvSpPr>
        <p:spPr/>
        <p:txBody>
          <a:bodyPr>
            <a:normAutofit fontScale="92500" lnSpcReduction="10000"/>
          </a:bodyPr>
          <a:lstStyle/>
          <a:p>
            <a:pPr marL="285750" indent="-285750" algn="l">
              <a:buFont typeface="Arial" panose="020B0604020202020204" pitchFamily="34" charset="0"/>
              <a:buChar char="•"/>
            </a:pPr>
            <a:r>
              <a:rPr lang="hr-HR" b="0" i="0" dirty="0">
                <a:solidFill>
                  <a:srgbClr val="000000"/>
                </a:solidFill>
                <a:effectLst/>
                <a:latin typeface="Greycliff CF Regular"/>
              </a:rPr>
              <a:t>Strategija razvoja manjeg urbanog područja sukladno članku 15. Zakona o regionalnom razvoju Republike Hrvatske („Narodne novine“ broj 147/14., 123/17. i 118/18.), temeljni je strateški dokument u kojem se određuju ciljevi i prioriteti razvoja za urbana područja.</a:t>
            </a:r>
          </a:p>
          <a:p>
            <a:pPr marL="285750" indent="-285750" algn="l">
              <a:buFont typeface="Arial" panose="020B0604020202020204" pitchFamily="34" charset="0"/>
              <a:buChar char="•"/>
            </a:pPr>
            <a:r>
              <a:rPr lang="hr-HR" b="0" i="0" dirty="0">
                <a:solidFill>
                  <a:srgbClr val="000000"/>
                </a:solidFill>
                <a:effectLst/>
                <a:latin typeface="Greycliff CF Regular"/>
              </a:rPr>
              <a:t>Nositelj izrade Strategije razvoja manjeg urbanog područja Koprivnica za financijsko razdoblje 2021. – 2027. je Grad Koprivnica.</a:t>
            </a:r>
          </a:p>
          <a:p>
            <a:pPr marL="285750" indent="-285750" algn="l">
              <a:buFont typeface="Arial" panose="020B0604020202020204" pitchFamily="34" charset="0"/>
              <a:buChar char="•"/>
            </a:pPr>
            <a:r>
              <a:rPr lang="hr-HR" b="0" i="0" dirty="0">
                <a:solidFill>
                  <a:srgbClr val="000000"/>
                </a:solidFill>
                <a:effectLst/>
                <a:latin typeface="Greycliff CF Regular"/>
              </a:rPr>
              <a:t>Strategija razvoja manjeg urbanog područja Koprivnica predstavlja preduvjet za korištenje ITU mehanizma za sedmogodišnje razdoblje u skladu s višegodišnjim financijskim okvirom kohezijske politike Europske unije te potreba strategije definirana je člancima 29. i 30. Uredbe (EU) 2021/1060.</a:t>
            </a:r>
          </a:p>
          <a:p>
            <a:endParaRPr lang="hr-HR" dirty="0"/>
          </a:p>
        </p:txBody>
      </p:sp>
      <p:pic>
        <p:nvPicPr>
          <p:cNvPr id="3" name="Slika 2">
            <a:extLst>
              <a:ext uri="{FF2B5EF4-FFF2-40B4-BE49-F238E27FC236}">
                <a16:creationId xmlns:a16="http://schemas.microsoft.com/office/drawing/2014/main" id="{00B234B2-41C2-79B8-3278-AE963E2AA22E}"/>
              </a:ext>
            </a:extLst>
          </p:cNvPr>
          <p:cNvPicPr>
            <a:picLocks noChangeAspect="1"/>
          </p:cNvPicPr>
          <p:nvPr/>
        </p:nvPicPr>
        <p:blipFill>
          <a:blip r:embed="rId3"/>
          <a:stretch>
            <a:fillRect/>
          </a:stretch>
        </p:blipFill>
        <p:spPr>
          <a:xfrm>
            <a:off x="9150874" y="6036774"/>
            <a:ext cx="1402202" cy="603556"/>
          </a:xfrm>
          <a:prstGeom prst="rect">
            <a:avLst/>
          </a:prstGeom>
        </p:spPr>
      </p:pic>
      <p:pic>
        <p:nvPicPr>
          <p:cNvPr id="8" name="Slika 7">
            <a:extLst>
              <a:ext uri="{FF2B5EF4-FFF2-40B4-BE49-F238E27FC236}">
                <a16:creationId xmlns:a16="http://schemas.microsoft.com/office/drawing/2014/main" id="{2595234F-DAA1-659C-5B55-AA6E76542480}"/>
              </a:ext>
            </a:extLst>
          </p:cNvPr>
          <p:cNvPicPr>
            <a:picLocks noChangeAspect="1"/>
          </p:cNvPicPr>
          <p:nvPr/>
        </p:nvPicPr>
        <p:blipFill>
          <a:blip r:embed="rId4"/>
          <a:stretch>
            <a:fillRect/>
          </a:stretch>
        </p:blipFill>
        <p:spPr>
          <a:xfrm>
            <a:off x="5829989" y="6061160"/>
            <a:ext cx="2213040" cy="579170"/>
          </a:xfrm>
          <a:prstGeom prst="rect">
            <a:avLst/>
          </a:prstGeom>
        </p:spPr>
      </p:pic>
    </p:spTree>
    <p:extLst>
      <p:ext uri="{BB962C8B-B14F-4D97-AF65-F5344CB8AC3E}">
        <p14:creationId xmlns:p14="http://schemas.microsoft.com/office/powerpoint/2010/main" val="1148393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3293F65-EBCE-AC1A-3C14-C84CD71189BA}"/>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000" kern="1200">
                <a:solidFill>
                  <a:schemeClr val="tx1"/>
                </a:solidFill>
                <a:latin typeface="+mj-lt"/>
                <a:ea typeface="+mj-ea"/>
                <a:cs typeface="+mj-cs"/>
              </a:rPr>
              <a:t>Financiranje ITU mehanizma</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kstniOkvir 2">
            <a:extLst>
              <a:ext uri="{FF2B5EF4-FFF2-40B4-BE49-F238E27FC236}">
                <a16:creationId xmlns:a16="http://schemas.microsoft.com/office/drawing/2014/main" id="{60C0256E-A407-9C73-F893-6D85A4B22FB9}"/>
              </a:ext>
            </a:extLst>
          </p:cNvPr>
          <p:cNvGraphicFramePr/>
          <p:nvPr>
            <p:extLst>
              <p:ext uri="{D42A27DB-BD31-4B8C-83A1-F6EECF244321}">
                <p14:modId xmlns:p14="http://schemas.microsoft.com/office/powerpoint/2010/main" val="269704266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lika 4">
            <a:extLst>
              <a:ext uri="{FF2B5EF4-FFF2-40B4-BE49-F238E27FC236}">
                <a16:creationId xmlns:a16="http://schemas.microsoft.com/office/drawing/2014/main" id="{6B4DB33B-BEE7-08C9-EC26-68398E84D5B8}"/>
              </a:ext>
            </a:extLst>
          </p:cNvPr>
          <p:cNvPicPr>
            <a:picLocks noChangeAspect="1"/>
          </p:cNvPicPr>
          <p:nvPr/>
        </p:nvPicPr>
        <p:blipFill>
          <a:blip r:embed="rId7"/>
          <a:stretch>
            <a:fillRect/>
          </a:stretch>
        </p:blipFill>
        <p:spPr>
          <a:xfrm>
            <a:off x="412748" y="5952675"/>
            <a:ext cx="1274174" cy="542591"/>
          </a:xfrm>
          <a:prstGeom prst="rect">
            <a:avLst/>
          </a:prstGeom>
        </p:spPr>
      </p:pic>
      <p:pic>
        <p:nvPicPr>
          <p:cNvPr id="7" name="Slika 6">
            <a:extLst>
              <a:ext uri="{FF2B5EF4-FFF2-40B4-BE49-F238E27FC236}">
                <a16:creationId xmlns:a16="http://schemas.microsoft.com/office/drawing/2014/main" id="{92FA1114-10AA-658E-ACBF-43EB93020F9B}"/>
              </a:ext>
            </a:extLst>
          </p:cNvPr>
          <p:cNvPicPr>
            <a:picLocks noChangeAspect="1"/>
          </p:cNvPicPr>
          <p:nvPr/>
        </p:nvPicPr>
        <p:blipFill>
          <a:blip r:embed="rId8"/>
          <a:stretch>
            <a:fillRect/>
          </a:stretch>
        </p:blipFill>
        <p:spPr>
          <a:xfrm>
            <a:off x="1909174" y="5927591"/>
            <a:ext cx="2213040" cy="579170"/>
          </a:xfrm>
          <a:prstGeom prst="rect">
            <a:avLst/>
          </a:prstGeom>
        </p:spPr>
      </p:pic>
    </p:spTree>
    <p:extLst>
      <p:ext uri="{BB962C8B-B14F-4D97-AF65-F5344CB8AC3E}">
        <p14:creationId xmlns:p14="http://schemas.microsoft.com/office/powerpoint/2010/main" val="2722337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4FF24493-50D4-B5C5-78E7-F54771AE76EE}"/>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a:solidFill>
                  <a:schemeClr val="tx1"/>
                </a:solidFill>
                <a:latin typeface="+mj-lt"/>
                <a:ea typeface="+mj-ea"/>
                <a:cs typeface="+mj-cs"/>
              </a:rPr>
              <a:t>Popis poziva za dostavu projektnih prijedloga</a:t>
            </a:r>
            <a:br>
              <a:rPr lang="en-US" sz="5400" kern="1200">
                <a:solidFill>
                  <a:schemeClr val="tx1"/>
                </a:solidFill>
                <a:latin typeface="+mj-lt"/>
                <a:ea typeface="+mj-ea"/>
                <a:cs typeface="+mj-cs"/>
              </a:rPr>
            </a:br>
            <a:endParaRPr lang="en-US" sz="5400" kern="120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kstniOkvir 3">
            <a:extLst>
              <a:ext uri="{FF2B5EF4-FFF2-40B4-BE49-F238E27FC236}">
                <a16:creationId xmlns:a16="http://schemas.microsoft.com/office/drawing/2014/main" id="{123ADF31-B9A8-35E5-C695-1F777FC98F57}"/>
              </a:ext>
            </a:extLst>
          </p:cNvPr>
          <p:cNvGraphicFramePr/>
          <p:nvPr>
            <p:extLst>
              <p:ext uri="{D42A27DB-BD31-4B8C-83A1-F6EECF244321}">
                <p14:modId xmlns:p14="http://schemas.microsoft.com/office/powerpoint/2010/main" val="7118918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Slika 3">
            <a:extLst>
              <a:ext uri="{FF2B5EF4-FFF2-40B4-BE49-F238E27FC236}">
                <a16:creationId xmlns:a16="http://schemas.microsoft.com/office/drawing/2014/main" id="{18CFC894-93D7-6181-F0F5-40F91E9D43AD}"/>
              </a:ext>
            </a:extLst>
          </p:cNvPr>
          <p:cNvPicPr>
            <a:picLocks noChangeAspect="1"/>
          </p:cNvPicPr>
          <p:nvPr/>
        </p:nvPicPr>
        <p:blipFill>
          <a:blip r:embed="rId7"/>
          <a:stretch>
            <a:fillRect/>
          </a:stretch>
        </p:blipFill>
        <p:spPr>
          <a:xfrm>
            <a:off x="412748" y="5998394"/>
            <a:ext cx="1274174" cy="542591"/>
          </a:xfrm>
          <a:prstGeom prst="rect">
            <a:avLst/>
          </a:prstGeom>
        </p:spPr>
      </p:pic>
      <p:pic>
        <p:nvPicPr>
          <p:cNvPr id="5" name="Slika 4">
            <a:extLst>
              <a:ext uri="{FF2B5EF4-FFF2-40B4-BE49-F238E27FC236}">
                <a16:creationId xmlns:a16="http://schemas.microsoft.com/office/drawing/2014/main" id="{1C2F5934-C517-25DD-B6B7-907664265712}"/>
              </a:ext>
            </a:extLst>
          </p:cNvPr>
          <p:cNvPicPr>
            <a:picLocks noChangeAspect="1"/>
          </p:cNvPicPr>
          <p:nvPr/>
        </p:nvPicPr>
        <p:blipFill>
          <a:blip r:embed="rId8"/>
          <a:stretch>
            <a:fillRect/>
          </a:stretch>
        </p:blipFill>
        <p:spPr>
          <a:xfrm>
            <a:off x="1840619" y="5980104"/>
            <a:ext cx="2213040" cy="579170"/>
          </a:xfrm>
          <a:prstGeom prst="rect">
            <a:avLst/>
          </a:prstGeom>
        </p:spPr>
      </p:pic>
    </p:spTree>
    <p:extLst>
      <p:ext uri="{BB962C8B-B14F-4D97-AF65-F5344CB8AC3E}">
        <p14:creationId xmlns:p14="http://schemas.microsoft.com/office/powerpoint/2010/main" val="384517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12" name="Rectangle 11">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slov 1">
            <a:extLst>
              <a:ext uri="{FF2B5EF4-FFF2-40B4-BE49-F238E27FC236}">
                <a16:creationId xmlns:a16="http://schemas.microsoft.com/office/drawing/2014/main" id="{D1FB62A9-8C25-3239-C7E2-D20C8EBFDA2E}"/>
              </a:ext>
            </a:extLst>
          </p:cNvPr>
          <p:cNvSpPr>
            <a:spLocks noGrp="1"/>
          </p:cNvSpPr>
          <p:nvPr>
            <p:ph type="title"/>
          </p:nvPr>
        </p:nvSpPr>
        <p:spPr>
          <a:xfrm>
            <a:off x="755484" y="739835"/>
            <a:ext cx="3702580" cy="1616203"/>
          </a:xfrm>
        </p:spPr>
        <p:txBody>
          <a:bodyPr vert="horz" lIns="91440" tIns="45720" rIns="91440" bIns="45720" rtlCol="0" anchor="b">
            <a:normAutofit/>
          </a:bodyPr>
          <a:lstStyle/>
          <a:p>
            <a:r>
              <a:rPr lang="en-US" kern="1200">
                <a:solidFill>
                  <a:srgbClr val="FFFFFF"/>
                </a:solidFill>
                <a:latin typeface="+mj-lt"/>
                <a:ea typeface="+mj-ea"/>
                <a:cs typeface="+mj-cs"/>
              </a:rPr>
              <a:t>Horizontalna načela</a:t>
            </a:r>
          </a:p>
        </p:txBody>
      </p:sp>
      <p:sp>
        <p:nvSpPr>
          <p:cNvPr id="4" name="Rezervirano mjesto teksta 3">
            <a:extLst>
              <a:ext uri="{FF2B5EF4-FFF2-40B4-BE49-F238E27FC236}">
                <a16:creationId xmlns:a16="http://schemas.microsoft.com/office/drawing/2014/main" id="{657F7B96-C5C8-A639-0900-199185894E44}"/>
              </a:ext>
            </a:extLst>
          </p:cNvPr>
          <p:cNvSpPr>
            <a:spLocks noGrp="1"/>
          </p:cNvSpPr>
          <p:nvPr>
            <p:ph type="body" sz="half" idx="2"/>
          </p:nvPr>
        </p:nvSpPr>
        <p:spPr>
          <a:xfrm>
            <a:off x="755484" y="2459116"/>
            <a:ext cx="3702579" cy="3524823"/>
          </a:xfrm>
        </p:spPr>
        <p:txBody>
          <a:bodyPr vert="horz" lIns="91440" tIns="45720" rIns="91440" bIns="45720" rtlCol="0">
            <a:normAutofit/>
          </a:bodyPr>
          <a:lstStyle/>
          <a:p>
            <a:pPr marL="342900" indent="-228600">
              <a:buFont typeface="Arial" panose="020B0604020202020204" pitchFamily="34" charset="0"/>
              <a:buChar char="•"/>
            </a:pPr>
            <a:endParaRPr lang="en-US" sz="2000">
              <a:solidFill>
                <a:srgbClr val="FFFFFF"/>
              </a:solidFill>
            </a:endParaRPr>
          </a:p>
          <a:p>
            <a:pPr marL="342900" indent="-228600">
              <a:buFont typeface="Arial" panose="020B0604020202020204" pitchFamily="34" charset="0"/>
              <a:buChar char="•"/>
            </a:pPr>
            <a:endParaRPr lang="en-US" sz="2000">
              <a:solidFill>
                <a:srgbClr val="FFFFFF"/>
              </a:solidFill>
            </a:endParaRPr>
          </a:p>
          <a:p>
            <a:pPr marL="342900" indent="-228600">
              <a:buFont typeface="Arial" panose="020B0604020202020204" pitchFamily="34" charset="0"/>
              <a:buChar char="•"/>
            </a:pPr>
            <a:r>
              <a:rPr lang="en-US" sz="2000">
                <a:solidFill>
                  <a:srgbClr val="FFFFFF"/>
                </a:solidFill>
              </a:rPr>
              <a:t>Načelo nediskriminacije</a:t>
            </a:r>
          </a:p>
          <a:p>
            <a:pPr marL="342900" indent="-228600">
              <a:buFont typeface="Arial" panose="020B0604020202020204" pitchFamily="34" charset="0"/>
              <a:buChar char="•"/>
            </a:pPr>
            <a:r>
              <a:rPr lang="en-US" sz="2000">
                <a:solidFill>
                  <a:srgbClr val="FFFFFF"/>
                </a:solidFill>
              </a:rPr>
              <a:t>Načelo ravnopravnosti</a:t>
            </a:r>
          </a:p>
          <a:p>
            <a:pPr marL="342900" indent="-228600">
              <a:buFont typeface="Arial" panose="020B0604020202020204" pitchFamily="34" charset="0"/>
              <a:buChar char="•"/>
            </a:pPr>
            <a:r>
              <a:rPr lang="en-US" sz="2000">
                <a:solidFill>
                  <a:srgbClr val="FFFFFF"/>
                </a:solidFill>
              </a:rPr>
              <a:t>Održivi razvoj	</a:t>
            </a:r>
          </a:p>
        </p:txBody>
      </p:sp>
      <p:pic>
        <p:nvPicPr>
          <p:cNvPr id="6" name="Rezervirano mjesto sadržaja 5">
            <a:extLst>
              <a:ext uri="{FF2B5EF4-FFF2-40B4-BE49-F238E27FC236}">
                <a16:creationId xmlns:a16="http://schemas.microsoft.com/office/drawing/2014/main" id="{79F2A45C-6C5D-EBC3-5A0D-8930A53CDD56}"/>
              </a:ext>
            </a:extLst>
          </p:cNvPr>
          <p:cNvPicPr>
            <a:picLocks noGrp="1" noChangeAspect="1"/>
          </p:cNvPicPr>
          <p:nvPr>
            <p:ph idx="1"/>
          </p:nvPr>
        </p:nvPicPr>
        <p:blipFill>
          <a:blip r:embed="rId2"/>
          <a:stretch>
            <a:fillRect/>
          </a:stretch>
        </p:blipFill>
        <p:spPr>
          <a:xfrm>
            <a:off x="6005304" y="2124560"/>
            <a:ext cx="5407002" cy="2608878"/>
          </a:xfrm>
          <a:prstGeom prst="rect">
            <a:avLst/>
          </a:prstGeom>
        </p:spPr>
      </p:pic>
      <p:pic>
        <p:nvPicPr>
          <p:cNvPr id="5" name="Slika 4">
            <a:extLst>
              <a:ext uri="{FF2B5EF4-FFF2-40B4-BE49-F238E27FC236}">
                <a16:creationId xmlns:a16="http://schemas.microsoft.com/office/drawing/2014/main" id="{AB3B1EC1-2DC3-EC1B-DC92-7D6F21DED9F6}"/>
              </a:ext>
            </a:extLst>
          </p:cNvPr>
          <p:cNvPicPr>
            <a:picLocks noChangeAspect="1"/>
          </p:cNvPicPr>
          <p:nvPr/>
        </p:nvPicPr>
        <p:blipFill>
          <a:blip r:embed="rId3"/>
          <a:stretch>
            <a:fillRect/>
          </a:stretch>
        </p:blipFill>
        <p:spPr>
          <a:xfrm>
            <a:off x="2007944" y="5935539"/>
            <a:ext cx="2213040" cy="579170"/>
          </a:xfrm>
          <a:prstGeom prst="rect">
            <a:avLst/>
          </a:prstGeom>
        </p:spPr>
      </p:pic>
      <p:pic>
        <p:nvPicPr>
          <p:cNvPr id="7" name="Slika 6">
            <a:extLst>
              <a:ext uri="{FF2B5EF4-FFF2-40B4-BE49-F238E27FC236}">
                <a16:creationId xmlns:a16="http://schemas.microsoft.com/office/drawing/2014/main" id="{DB924DCC-FCF5-FEF7-B003-797363865644}"/>
              </a:ext>
            </a:extLst>
          </p:cNvPr>
          <p:cNvPicPr>
            <a:picLocks noChangeAspect="1"/>
          </p:cNvPicPr>
          <p:nvPr/>
        </p:nvPicPr>
        <p:blipFill>
          <a:blip r:embed="rId4"/>
          <a:stretch>
            <a:fillRect/>
          </a:stretch>
        </p:blipFill>
        <p:spPr>
          <a:xfrm>
            <a:off x="514105" y="5949303"/>
            <a:ext cx="1274174" cy="542591"/>
          </a:xfrm>
          <a:prstGeom prst="rect">
            <a:avLst/>
          </a:prstGeom>
        </p:spPr>
      </p:pic>
    </p:spTree>
    <p:extLst>
      <p:ext uri="{BB962C8B-B14F-4D97-AF65-F5344CB8AC3E}">
        <p14:creationId xmlns:p14="http://schemas.microsoft.com/office/powerpoint/2010/main" val="77834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0BDD74-8B4E-A9E4-246B-A5AB55848F94}"/>
              </a:ext>
            </a:extLst>
          </p:cNvPr>
          <p:cNvSpPr>
            <a:spLocks noGrp="1"/>
          </p:cNvSpPr>
          <p:nvPr>
            <p:ph type="title"/>
          </p:nvPr>
        </p:nvSpPr>
        <p:spPr/>
        <p:txBody>
          <a:bodyPr/>
          <a:lstStyle/>
          <a:p>
            <a:r>
              <a:rPr lang="hr-HR" dirty="0"/>
              <a:t>Nediskriminacija	</a:t>
            </a:r>
          </a:p>
        </p:txBody>
      </p:sp>
      <p:graphicFrame>
        <p:nvGraphicFramePr>
          <p:cNvPr id="8" name="Rezervirano mjesto sadržaja 2">
            <a:extLst>
              <a:ext uri="{FF2B5EF4-FFF2-40B4-BE49-F238E27FC236}">
                <a16:creationId xmlns:a16="http://schemas.microsoft.com/office/drawing/2014/main" id="{C62DAC9C-5128-6B31-EBD5-5A25071128D9}"/>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zervirano mjesto teksta 3">
            <a:extLst>
              <a:ext uri="{FF2B5EF4-FFF2-40B4-BE49-F238E27FC236}">
                <a16:creationId xmlns:a16="http://schemas.microsoft.com/office/drawing/2014/main" id="{1ACF8465-B400-78D1-4849-20DD9C5716B1}"/>
              </a:ext>
            </a:extLst>
          </p:cNvPr>
          <p:cNvSpPr>
            <a:spLocks noGrp="1"/>
          </p:cNvSpPr>
          <p:nvPr>
            <p:ph type="body" sz="half" idx="2"/>
          </p:nvPr>
        </p:nvSpPr>
        <p:spPr/>
        <p:txBody>
          <a:bodyPr>
            <a:normAutofit/>
          </a:bodyPr>
          <a:lstStyle/>
          <a:p>
            <a:r>
              <a:rPr lang="hr-HR" sz="2000" b="0" i="0" dirty="0">
                <a:solidFill>
                  <a:srgbClr val="333333"/>
                </a:solidFill>
                <a:effectLst/>
                <a:latin typeface="Calibri Light" panose="020F0302020204030204" pitchFamily="34" charset="0"/>
                <a:ea typeface="Calibri Light" panose="020F0302020204030204" pitchFamily="34" charset="0"/>
                <a:cs typeface="Calibri Light" panose="020F0302020204030204" pitchFamily="34" charset="0"/>
              </a:rPr>
              <a:t>omogućiti svim pojedincima jednaku i poštenu priliku pristupa mogućnostima dostupnima u društvu. To znači da se prema pojedincima ili skupinama pojedinaca koji su u sličnim situacijama ne smije postupati na manje povoljan način samo zbog posebne karakteristike koju posjeduju kao što su spol, rasno ili etničko podrijetlo, vjera ili uvjerenje, invaliditet, dob ili seksualna orijentacija</a:t>
            </a:r>
            <a:r>
              <a:rPr lang="hr-HR" sz="2000" b="0" i="0" dirty="0">
                <a:solidFill>
                  <a:srgbClr val="333333"/>
                </a:solidFill>
                <a:effectLst/>
                <a:latin typeface="Arial" panose="020B0604020202020204" pitchFamily="34" charset="0"/>
              </a:rPr>
              <a:t>.</a:t>
            </a:r>
            <a:endParaRPr lang="hr-HR" sz="2000" dirty="0"/>
          </a:p>
        </p:txBody>
      </p:sp>
      <p:pic>
        <p:nvPicPr>
          <p:cNvPr id="5" name="Slika 4">
            <a:extLst>
              <a:ext uri="{FF2B5EF4-FFF2-40B4-BE49-F238E27FC236}">
                <a16:creationId xmlns:a16="http://schemas.microsoft.com/office/drawing/2014/main" id="{D2833638-8F99-71C3-9DA9-886829B98C6A}"/>
              </a:ext>
            </a:extLst>
          </p:cNvPr>
          <p:cNvPicPr>
            <a:picLocks noChangeAspect="1"/>
          </p:cNvPicPr>
          <p:nvPr/>
        </p:nvPicPr>
        <p:blipFill>
          <a:blip r:embed="rId7"/>
          <a:stretch>
            <a:fillRect/>
          </a:stretch>
        </p:blipFill>
        <p:spPr>
          <a:xfrm>
            <a:off x="9490088" y="6150102"/>
            <a:ext cx="1274174" cy="542591"/>
          </a:xfrm>
          <a:prstGeom prst="rect">
            <a:avLst/>
          </a:prstGeom>
        </p:spPr>
      </p:pic>
      <p:pic>
        <p:nvPicPr>
          <p:cNvPr id="6" name="Slika 5">
            <a:extLst>
              <a:ext uri="{FF2B5EF4-FFF2-40B4-BE49-F238E27FC236}">
                <a16:creationId xmlns:a16="http://schemas.microsoft.com/office/drawing/2014/main" id="{561AE3C0-4E39-3BBE-B538-2FF7208FB7EB}"/>
              </a:ext>
            </a:extLst>
          </p:cNvPr>
          <p:cNvPicPr>
            <a:picLocks noChangeAspect="1"/>
          </p:cNvPicPr>
          <p:nvPr/>
        </p:nvPicPr>
        <p:blipFill>
          <a:blip r:embed="rId8"/>
          <a:stretch>
            <a:fillRect/>
          </a:stretch>
        </p:blipFill>
        <p:spPr>
          <a:xfrm>
            <a:off x="5774571" y="6131813"/>
            <a:ext cx="2213040" cy="579170"/>
          </a:xfrm>
          <a:prstGeom prst="rect">
            <a:avLst/>
          </a:prstGeom>
        </p:spPr>
      </p:pic>
    </p:spTree>
    <p:extLst>
      <p:ext uri="{BB962C8B-B14F-4D97-AF65-F5344CB8AC3E}">
        <p14:creationId xmlns:p14="http://schemas.microsoft.com/office/powerpoint/2010/main" val="22694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1245072" y="1289765"/>
            <a:ext cx="3651101" cy="4270963"/>
          </a:xfrm>
        </p:spPr>
        <p:txBody>
          <a:bodyPr vert="horz" lIns="91440" tIns="45720" rIns="91440" bIns="45720" rtlCol="0" anchor="ctr">
            <a:normAutofit/>
          </a:bodyPr>
          <a:lstStyle/>
          <a:p>
            <a:pPr algn="ctr"/>
            <a:r>
              <a:rPr lang="en-US" sz="3100" kern="1200" spc="-1" dirty="0" err="1">
                <a:solidFill>
                  <a:srgbClr val="FFFFFF"/>
                </a:solidFill>
                <a:latin typeface="+mj-lt"/>
                <a:ea typeface="+mj-ea"/>
                <a:cs typeface="+mj-cs"/>
              </a:rPr>
              <a:t>Klimatsko</a:t>
            </a:r>
            <a:r>
              <a:rPr lang="en-US" sz="3100" kern="1200" spc="-1" dirty="0">
                <a:solidFill>
                  <a:srgbClr val="FFFFFF"/>
                </a:solidFill>
                <a:latin typeface="+mj-lt"/>
                <a:ea typeface="+mj-ea"/>
                <a:cs typeface="+mj-cs"/>
              </a:rPr>
              <a:t> </a:t>
            </a:r>
            <a:r>
              <a:rPr lang="en-US" sz="3100" kern="1200" spc="-1" dirty="0" err="1">
                <a:solidFill>
                  <a:srgbClr val="FFFFFF"/>
                </a:solidFill>
                <a:latin typeface="+mj-lt"/>
                <a:ea typeface="+mj-ea"/>
                <a:cs typeface="+mj-cs"/>
              </a:rPr>
              <a:t>potvrđivanje</a:t>
            </a:r>
            <a:r>
              <a:rPr lang="en-US" sz="3100" kern="1200" spc="-1" dirty="0">
                <a:solidFill>
                  <a:srgbClr val="FFFFFF"/>
                </a:solidFill>
                <a:latin typeface="+mj-lt"/>
                <a:ea typeface="+mj-ea"/>
                <a:cs typeface="+mj-cs"/>
              </a:rPr>
              <a:t> u </a:t>
            </a:r>
            <a:r>
              <a:rPr lang="en-US" sz="3100" kern="1200" spc="-1" dirty="0" err="1">
                <a:solidFill>
                  <a:srgbClr val="FFFFFF"/>
                </a:solidFill>
                <a:latin typeface="+mj-lt"/>
                <a:ea typeface="+mj-ea"/>
                <a:cs typeface="+mj-cs"/>
              </a:rPr>
              <a:t>programskom</a:t>
            </a:r>
            <a:r>
              <a:rPr lang="en-US" sz="3100" kern="1200" spc="-1" dirty="0">
                <a:solidFill>
                  <a:srgbClr val="FFFFFF"/>
                </a:solidFill>
                <a:latin typeface="+mj-lt"/>
                <a:ea typeface="+mj-ea"/>
                <a:cs typeface="+mj-cs"/>
              </a:rPr>
              <a:t> </a:t>
            </a:r>
            <a:r>
              <a:rPr lang="en-US" sz="3100" kern="1200" spc="-1" dirty="0" err="1">
                <a:solidFill>
                  <a:srgbClr val="FFFFFF"/>
                </a:solidFill>
                <a:latin typeface="+mj-lt"/>
                <a:ea typeface="+mj-ea"/>
                <a:cs typeface="+mj-cs"/>
              </a:rPr>
              <a:t>razdoblju</a:t>
            </a:r>
            <a:r>
              <a:rPr lang="en-US" sz="3100" kern="1200" spc="-1" dirty="0">
                <a:solidFill>
                  <a:srgbClr val="FFFFFF"/>
                </a:solidFill>
                <a:latin typeface="+mj-lt"/>
                <a:ea typeface="+mj-ea"/>
                <a:cs typeface="+mj-cs"/>
              </a:rPr>
              <a:t> 2021. – 2027.</a:t>
            </a:r>
            <a:br>
              <a:rPr lang="en-US" sz="3100" kern="1200" spc="-1" dirty="0">
                <a:solidFill>
                  <a:srgbClr val="FFFFFF"/>
                </a:solidFill>
                <a:latin typeface="+mj-lt"/>
                <a:ea typeface="+mj-ea"/>
                <a:cs typeface="+mj-cs"/>
              </a:rPr>
            </a:br>
            <a:br>
              <a:rPr lang="en-US" sz="3100" kern="1200" spc="-1" dirty="0">
                <a:solidFill>
                  <a:srgbClr val="FFFFFF"/>
                </a:solidFill>
                <a:latin typeface="+mj-lt"/>
                <a:ea typeface="+mj-ea"/>
                <a:cs typeface="+mj-cs"/>
              </a:rPr>
            </a:br>
            <a:r>
              <a:rPr lang="en-US" sz="3100" u="sng" kern="1200" dirty="0" err="1">
                <a:solidFill>
                  <a:srgbClr val="FFFFFF"/>
                </a:solidFill>
                <a:effectLst/>
                <a:latin typeface="+mj-lt"/>
                <a:ea typeface="+mj-ea"/>
                <a:cs typeface="+mj-cs"/>
                <a:hlinkClick r:id="rId2"/>
              </a:rPr>
              <a:t>Uredba</a:t>
            </a:r>
            <a:r>
              <a:rPr lang="en-US" sz="3100" u="sng" kern="1200" dirty="0">
                <a:solidFill>
                  <a:srgbClr val="FFFFFF"/>
                </a:solidFill>
                <a:effectLst/>
                <a:latin typeface="+mj-lt"/>
                <a:ea typeface="+mj-ea"/>
                <a:cs typeface="+mj-cs"/>
                <a:hlinkClick r:id="rId2"/>
              </a:rPr>
              <a:t> o </a:t>
            </a:r>
            <a:r>
              <a:rPr lang="en-US" sz="3100" u="sng" kern="1200" dirty="0" err="1">
                <a:solidFill>
                  <a:srgbClr val="FFFFFF"/>
                </a:solidFill>
                <a:effectLst/>
                <a:latin typeface="+mj-lt"/>
                <a:ea typeface="+mj-ea"/>
                <a:cs typeface="+mj-cs"/>
                <a:hlinkClick r:id="rId2"/>
              </a:rPr>
              <a:t>zajedničkim</a:t>
            </a:r>
            <a:r>
              <a:rPr lang="en-US" sz="3100" u="sng" kern="1200" dirty="0">
                <a:solidFill>
                  <a:srgbClr val="FFFFFF"/>
                </a:solidFill>
                <a:effectLst/>
                <a:latin typeface="+mj-lt"/>
                <a:ea typeface="+mj-ea"/>
                <a:cs typeface="+mj-cs"/>
                <a:hlinkClick r:id="rId2"/>
              </a:rPr>
              <a:t> </a:t>
            </a:r>
            <a:r>
              <a:rPr lang="en-US" sz="3100" u="sng" kern="1200" dirty="0" err="1">
                <a:solidFill>
                  <a:srgbClr val="FFFFFF"/>
                </a:solidFill>
                <a:effectLst/>
                <a:latin typeface="+mj-lt"/>
                <a:ea typeface="+mj-ea"/>
                <a:cs typeface="+mj-cs"/>
                <a:hlinkClick r:id="rId2"/>
              </a:rPr>
              <a:t>odredbama</a:t>
            </a:r>
            <a:r>
              <a:rPr lang="en-US" sz="3100" u="sng" kern="1200" dirty="0">
                <a:solidFill>
                  <a:srgbClr val="FFFFFF"/>
                </a:solidFill>
                <a:effectLst/>
                <a:latin typeface="+mj-lt"/>
                <a:ea typeface="+mj-ea"/>
                <a:cs typeface="+mj-cs"/>
                <a:hlinkClick r:id="rId2"/>
              </a:rPr>
              <a:t> (EU)</a:t>
            </a:r>
            <a:r>
              <a:rPr lang="en-US" sz="3100" kern="1200" dirty="0">
                <a:solidFill>
                  <a:srgbClr val="FFFFFF"/>
                </a:solidFill>
                <a:effectLst/>
                <a:latin typeface="+mj-lt"/>
                <a:ea typeface="+mj-ea"/>
                <a:cs typeface="+mj-cs"/>
              </a:rPr>
              <a:t> 2021/1060</a:t>
            </a:r>
            <a:endParaRPr lang="en-US" sz="3100" kern="1200" spc="-1" dirty="0">
              <a:solidFill>
                <a:srgbClr val="FFFFFF"/>
              </a:solidFill>
              <a:latin typeface="+mj-lt"/>
              <a:ea typeface="+mj-ea"/>
              <a:cs typeface="+mj-cs"/>
            </a:endParaRPr>
          </a:p>
        </p:txBody>
      </p:sp>
      <p:sp>
        <p:nvSpPr>
          <p:cNvPr id="3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5" name="Rectangle 4">
            <a:extLst>
              <a:ext uri="{FF2B5EF4-FFF2-40B4-BE49-F238E27FC236}">
                <a16:creationId xmlns:a16="http://schemas.microsoft.com/office/drawing/2014/main" id="{730A4F25-B22A-48F9-9716-06EDA1D4A628}"/>
              </a:ext>
            </a:extLst>
          </p:cNvPr>
          <p:cNvSpPr/>
          <p:nvPr/>
        </p:nvSpPr>
        <p:spPr>
          <a:xfrm>
            <a:off x="6297233" y="518400"/>
            <a:ext cx="4771607" cy="583794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000" b="1" u="sng">
              <a:solidFill>
                <a:schemeClr val="tx1">
                  <a:alpha val="80000"/>
                </a:schemeClr>
              </a:solidFill>
            </a:endParaRPr>
          </a:p>
          <a:p>
            <a:pPr marL="285750" indent="-228600">
              <a:lnSpc>
                <a:spcPct val="90000"/>
              </a:lnSpc>
              <a:spcAft>
                <a:spcPts val="600"/>
              </a:spcAft>
              <a:buFont typeface="Arial" panose="020B0604020202020204" pitchFamily="34" charset="0"/>
              <a:buChar char="•"/>
            </a:pPr>
            <a:r>
              <a:rPr lang="en-US" sz="2000" b="1">
                <a:solidFill>
                  <a:schemeClr val="tx1">
                    <a:alpha val="80000"/>
                  </a:schemeClr>
                </a:solidFill>
              </a:rPr>
              <a:t>Klimatsko potvrđivanje</a:t>
            </a:r>
            <a:r>
              <a:rPr lang="en-US" sz="2000">
                <a:solidFill>
                  <a:schemeClr val="tx1">
                    <a:alpha val="80000"/>
                  </a:schemeClr>
                </a:solidFill>
              </a:rPr>
              <a:t>: proces </a:t>
            </a:r>
            <a:r>
              <a:rPr lang="en-US" sz="2000">
                <a:solidFill>
                  <a:schemeClr val="tx1">
                    <a:alpha val="80000"/>
                  </a:schemeClr>
                </a:solidFill>
                <a:effectLst/>
              </a:rPr>
              <a:t>sprječavanja ranjivosti infrastrukture na potencijalne dugoročne klimatske utjecaje, pritom osiguravajući da se poštuje načelo „energetske učinkovitosti na prvome mjestu” te da je razina emisija stakleničkih plinova koja proizlazi iz projekta u skladu s ciljem klimatske neutralnosti 2050. </a:t>
            </a:r>
          </a:p>
          <a:p>
            <a:pPr marL="285750" marR="0" lvl="0" indent="-228600">
              <a:lnSpc>
                <a:spcPct val="90000"/>
              </a:lnSpc>
              <a:spcBef>
                <a:spcPts val="0"/>
              </a:spcBef>
              <a:spcAft>
                <a:spcPts val="600"/>
              </a:spcAft>
              <a:buFont typeface="Arial" panose="020B0604020202020204" pitchFamily="34" charset="0"/>
              <a:buChar char="•"/>
            </a:pPr>
            <a:r>
              <a:rPr lang="en-US" sz="2000">
                <a:solidFill>
                  <a:schemeClr val="tx1">
                    <a:alpha val="80000"/>
                  </a:schemeClr>
                </a:solidFill>
              </a:rPr>
              <a:t>Sredstvima iz fondova trebalo bi podupirati aktivnosti koje su u skladu s klimatskim i okolišnim standardima i prioritetima Unije</a:t>
            </a:r>
          </a:p>
          <a:p>
            <a:pPr marL="285750" indent="-228600">
              <a:lnSpc>
                <a:spcPct val="90000"/>
              </a:lnSpc>
              <a:spcAft>
                <a:spcPts val="600"/>
              </a:spcAft>
              <a:buFont typeface="Arial" panose="020B0604020202020204" pitchFamily="34" charset="0"/>
              <a:buChar char="•"/>
            </a:pPr>
            <a:r>
              <a:rPr lang="en-US" sz="2000">
                <a:solidFill>
                  <a:schemeClr val="tx1">
                    <a:alpha val="80000"/>
                  </a:schemeClr>
                </a:solidFill>
              </a:rPr>
              <a:t>Ostvarenjem ciljeva osigurava se da su ulaganja u infrastrukturu čiji je očekivani životni vijek najmanje pet godina otporna na klimatske promjene</a:t>
            </a:r>
          </a:p>
          <a:p>
            <a:pPr marR="0" lvl="0" indent="-228600">
              <a:lnSpc>
                <a:spcPct val="90000"/>
              </a:lnSpc>
              <a:spcBef>
                <a:spcPts val="0"/>
              </a:spcBef>
              <a:spcAft>
                <a:spcPts val="600"/>
              </a:spcAft>
              <a:buFont typeface="Arial" panose="020B0604020202020204" pitchFamily="34" charset="0"/>
              <a:buChar char="•"/>
            </a:pPr>
            <a:endParaRPr lang="en-US" sz="2000">
              <a:solidFill>
                <a:schemeClr val="tx1">
                  <a:alpha val="80000"/>
                </a:schemeClr>
              </a:solidFill>
            </a:endParaRPr>
          </a:p>
        </p:txBody>
      </p:sp>
      <p:sp>
        <p:nvSpPr>
          <p:cNvPr id="3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9" name="Straight Connector 3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3" name="Slika 2">
            <a:extLst>
              <a:ext uri="{FF2B5EF4-FFF2-40B4-BE49-F238E27FC236}">
                <a16:creationId xmlns:a16="http://schemas.microsoft.com/office/drawing/2014/main" id="{A7DAD583-C4CD-C7CD-0107-3CA6F1364038}"/>
              </a:ext>
            </a:extLst>
          </p:cNvPr>
          <p:cNvPicPr>
            <a:picLocks noChangeAspect="1"/>
          </p:cNvPicPr>
          <p:nvPr/>
        </p:nvPicPr>
        <p:blipFill>
          <a:blip r:embed="rId3"/>
          <a:stretch>
            <a:fillRect/>
          </a:stretch>
        </p:blipFill>
        <p:spPr>
          <a:xfrm>
            <a:off x="4084193" y="6189129"/>
            <a:ext cx="2213040" cy="579170"/>
          </a:xfrm>
          <a:prstGeom prst="rect">
            <a:avLst/>
          </a:prstGeom>
        </p:spPr>
      </p:pic>
      <p:pic>
        <p:nvPicPr>
          <p:cNvPr id="4" name="Slika 3">
            <a:extLst>
              <a:ext uri="{FF2B5EF4-FFF2-40B4-BE49-F238E27FC236}">
                <a16:creationId xmlns:a16="http://schemas.microsoft.com/office/drawing/2014/main" id="{2ACF58A5-0C2F-8ACC-49FB-BC10F3430CCB}"/>
              </a:ext>
            </a:extLst>
          </p:cNvPr>
          <p:cNvPicPr>
            <a:picLocks noChangeAspect="1"/>
          </p:cNvPicPr>
          <p:nvPr/>
        </p:nvPicPr>
        <p:blipFill>
          <a:blip r:embed="rId4"/>
          <a:stretch>
            <a:fillRect/>
          </a:stretch>
        </p:blipFill>
        <p:spPr>
          <a:xfrm>
            <a:off x="298490" y="6186270"/>
            <a:ext cx="1274174" cy="542591"/>
          </a:xfrm>
          <a:prstGeom prst="rect">
            <a:avLst/>
          </a:prstGeom>
        </p:spPr>
      </p:pic>
    </p:spTree>
    <p:extLst>
      <p:ext uri="{BB962C8B-B14F-4D97-AF65-F5344CB8AC3E}">
        <p14:creationId xmlns:p14="http://schemas.microsoft.com/office/powerpoint/2010/main" val="203204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descr="Slika na kojoj se prikazuje vanjski, drvo, biljka, tlo&#10;&#10;Opis je automatski generiran">
            <a:extLst>
              <a:ext uri="{FF2B5EF4-FFF2-40B4-BE49-F238E27FC236}">
                <a16:creationId xmlns:a16="http://schemas.microsoft.com/office/drawing/2014/main" id="{4128ECF1-856F-51E6-4DB8-E9C8432222F9}"/>
              </a:ext>
            </a:extLst>
          </p:cNvPr>
          <p:cNvPicPr>
            <a:picLocks noChangeAspect="1"/>
          </p:cNvPicPr>
          <p:nvPr/>
        </p:nvPicPr>
        <p:blipFill>
          <a:blip r:embed="rId2">
            <a:extLst>
              <a:ext uri="{28A0092B-C50C-407E-A947-70E740481C1C}">
                <a14:useLocalDpi xmlns:a14="http://schemas.microsoft.com/office/drawing/2010/main" val="0"/>
              </a:ext>
            </a:extLst>
          </a:blip>
          <a:srcRect l="5789" r="23712"/>
          <a:stretch/>
        </p:blipFill>
        <p:spPr>
          <a:xfrm>
            <a:off x="2522356" y="10"/>
            <a:ext cx="9669642" cy="6857990"/>
          </a:xfrm>
          <a:prstGeom prst="rect">
            <a:avLst/>
          </a:prstGeom>
        </p:spPr>
      </p:pic>
      <p:sp>
        <p:nvSpPr>
          <p:cNvPr id="33"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spc="-1"/>
              <a:t>Smjernice za klimatsko potvrđivanje</a:t>
            </a:r>
          </a:p>
        </p:txBody>
      </p:sp>
      <p:sp>
        <p:nvSpPr>
          <p:cNvPr id="9" name="Rectangle 8">
            <a:extLst>
              <a:ext uri="{FF2B5EF4-FFF2-40B4-BE49-F238E27FC236}">
                <a16:creationId xmlns:a16="http://schemas.microsoft.com/office/drawing/2014/main" id="{E6217998-EB7E-4706-99AE-56BBE5647749}"/>
              </a:ext>
            </a:extLst>
          </p:cNvPr>
          <p:cNvSpPr/>
          <p:nvPr/>
        </p:nvSpPr>
        <p:spPr>
          <a:xfrm>
            <a:off x="838200" y="2434201"/>
            <a:ext cx="3822189" cy="3742762"/>
          </a:xfrm>
          <a:prstGeom prst="rect">
            <a:avLst/>
          </a:prstGeom>
        </p:spPr>
        <p:txBody>
          <a:bodyPr vert="horz" lIns="91440" tIns="45720" rIns="91440" bIns="45720" rtlCol="0">
            <a:normAutofit/>
          </a:bodyPr>
          <a:lstStyle/>
          <a:p>
            <a:pPr marL="114300" marR="0" lvl="0" indent="-228600">
              <a:lnSpc>
                <a:spcPct val="90000"/>
              </a:lnSpc>
              <a:spcBef>
                <a:spcPts val="600"/>
              </a:spcBef>
              <a:spcAft>
                <a:spcPts val="600"/>
              </a:spcAft>
              <a:buFont typeface="Arial" panose="020B0604020202020204" pitchFamily="34" charset="0"/>
              <a:buChar char="•"/>
            </a:pPr>
            <a:r>
              <a:rPr lang="en-US" sz="1300" b="1">
                <a:hlinkClick r:id="rId3"/>
              </a:rPr>
              <a:t>Tehničke smjernice za pripremu infrastrukture za klimatske promjene u razdoblju 2021.–2027. </a:t>
            </a:r>
            <a:endParaRPr lang="en-US" sz="1300" b="1"/>
          </a:p>
          <a:p>
            <a:pPr marL="400050" indent="-228600">
              <a:lnSpc>
                <a:spcPct val="90000"/>
              </a:lnSpc>
              <a:spcBef>
                <a:spcPts val="600"/>
              </a:spcBef>
              <a:spcAft>
                <a:spcPts val="600"/>
              </a:spcAft>
              <a:buFont typeface="Arial" panose="020B0604020202020204" pitchFamily="34" charset="0"/>
              <a:buChar char="•"/>
            </a:pPr>
            <a:r>
              <a:rPr lang="en-US" sz="1300"/>
              <a:t>EK objavila 2021. godine </a:t>
            </a:r>
          </a:p>
          <a:p>
            <a:pPr marL="342900" indent="-228600">
              <a:lnSpc>
                <a:spcPct val="90000"/>
              </a:lnSpc>
              <a:spcBef>
                <a:spcPts val="600"/>
              </a:spcBef>
              <a:spcAft>
                <a:spcPts val="600"/>
              </a:spcAft>
              <a:buFont typeface="Arial" panose="020B0604020202020204" pitchFamily="34" charset="0"/>
              <a:buChar char="•"/>
            </a:pPr>
            <a:r>
              <a:rPr lang="en-US" sz="1300"/>
              <a:t>Metodološki okvir za klimatsko potvrđivanje </a:t>
            </a:r>
          </a:p>
          <a:p>
            <a:pPr marL="114300" marR="0" lvl="0" indent="-228600">
              <a:lnSpc>
                <a:spcPct val="90000"/>
              </a:lnSpc>
              <a:spcBef>
                <a:spcPts val="600"/>
              </a:spcBef>
              <a:spcAft>
                <a:spcPts val="600"/>
              </a:spcAft>
              <a:buFont typeface="Arial" panose="020B0604020202020204" pitchFamily="34" charset="0"/>
              <a:buChar char="•"/>
            </a:pPr>
            <a:r>
              <a:rPr lang="en-US" sz="1300" b="1"/>
              <a:t>Nacionalne smjernice za prilagodbu klimatskim promjenama za pripremu ulaganja u programskom razdoblju 2021. – 2027.</a:t>
            </a:r>
          </a:p>
          <a:p>
            <a:pPr marL="342900" indent="-228600">
              <a:lnSpc>
                <a:spcPct val="90000"/>
              </a:lnSpc>
              <a:spcBef>
                <a:spcPts val="600"/>
              </a:spcBef>
              <a:spcAft>
                <a:spcPts val="600"/>
              </a:spcAft>
              <a:buFont typeface="Arial" panose="020B0604020202020204" pitchFamily="34" charset="0"/>
              <a:buChar char="•"/>
            </a:pPr>
            <a:r>
              <a:rPr lang="en-US" sz="1300">
                <a:effectLst/>
              </a:rPr>
              <a:t>Izrađene u suradnji sa stručnjacima JASPERS-a</a:t>
            </a:r>
          </a:p>
          <a:p>
            <a:pPr marL="342900" indent="-228600">
              <a:lnSpc>
                <a:spcPct val="90000"/>
              </a:lnSpc>
              <a:spcBef>
                <a:spcPts val="600"/>
              </a:spcBef>
              <a:spcAft>
                <a:spcPts val="600"/>
              </a:spcAft>
              <a:buFont typeface="Arial" panose="020B0604020202020204" pitchFamily="34" charset="0"/>
              <a:buChar char="•"/>
            </a:pPr>
            <a:r>
              <a:rPr lang="en-US" sz="1300"/>
              <a:t>Praktični vodič i dopuna Tehničkim </a:t>
            </a:r>
            <a:r>
              <a:rPr lang="en-US" sz="1300">
                <a:effectLst/>
              </a:rPr>
              <a:t>smjernice EK-a ulaganja u infrastrukturu</a:t>
            </a:r>
          </a:p>
          <a:p>
            <a:pPr marL="342900" marR="0" lvl="0" indent="-228600">
              <a:lnSpc>
                <a:spcPct val="90000"/>
              </a:lnSpc>
              <a:spcBef>
                <a:spcPts val="600"/>
              </a:spcBef>
              <a:spcAft>
                <a:spcPts val="600"/>
              </a:spcAft>
              <a:buFont typeface="Arial" panose="020B0604020202020204" pitchFamily="34" charset="0"/>
              <a:buChar char="•"/>
            </a:pPr>
            <a:r>
              <a:rPr lang="en-US" sz="1300">
                <a:hlinkClick r:id="rId4"/>
              </a:rPr>
              <a:t>https://eufondovi.gov.hr/wp-content/uploads/2024/04/4.-Smjernice-za-klimatsko-potvrdivanje.pdf</a:t>
            </a:r>
            <a:r>
              <a:rPr lang="en-US" sz="1300"/>
              <a:t> </a:t>
            </a:r>
          </a:p>
          <a:p>
            <a:pPr marL="342900" marR="0" lvl="0" indent="-228600">
              <a:lnSpc>
                <a:spcPct val="90000"/>
              </a:lnSpc>
              <a:spcBef>
                <a:spcPts val="600"/>
              </a:spcBef>
              <a:spcAft>
                <a:spcPts val="600"/>
              </a:spcAft>
              <a:buFont typeface="Arial" panose="020B0604020202020204" pitchFamily="34" charset="0"/>
              <a:buChar char="•"/>
            </a:pPr>
            <a:endParaRPr lang="en-US" sz="1300"/>
          </a:p>
        </p:txBody>
      </p:sp>
      <p:pic>
        <p:nvPicPr>
          <p:cNvPr id="3" name="Slika 2">
            <a:extLst>
              <a:ext uri="{FF2B5EF4-FFF2-40B4-BE49-F238E27FC236}">
                <a16:creationId xmlns:a16="http://schemas.microsoft.com/office/drawing/2014/main" id="{AC9F9C2D-E6B6-D500-A8C6-4AC63649C352}"/>
              </a:ext>
            </a:extLst>
          </p:cNvPr>
          <p:cNvPicPr>
            <a:picLocks noChangeAspect="1"/>
          </p:cNvPicPr>
          <p:nvPr/>
        </p:nvPicPr>
        <p:blipFill>
          <a:blip r:embed="rId5"/>
          <a:stretch>
            <a:fillRect/>
          </a:stretch>
        </p:blipFill>
        <p:spPr>
          <a:xfrm>
            <a:off x="598022" y="6128696"/>
            <a:ext cx="1274174" cy="542591"/>
          </a:xfrm>
          <a:prstGeom prst="rect">
            <a:avLst/>
          </a:prstGeom>
        </p:spPr>
      </p:pic>
      <p:pic>
        <p:nvPicPr>
          <p:cNvPr id="5" name="Slika 4">
            <a:extLst>
              <a:ext uri="{FF2B5EF4-FFF2-40B4-BE49-F238E27FC236}">
                <a16:creationId xmlns:a16="http://schemas.microsoft.com/office/drawing/2014/main" id="{0CC41F17-9D11-EBB7-E11D-F27A50A6F35F}"/>
              </a:ext>
            </a:extLst>
          </p:cNvPr>
          <p:cNvPicPr>
            <a:picLocks noChangeAspect="1"/>
          </p:cNvPicPr>
          <p:nvPr/>
        </p:nvPicPr>
        <p:blipFill>
          <a:blip r:embed="rId6"/>
          <a:stretch>
            <a:fillRect/>
          </a:stretch>
        </p:blipFill>
        <p:spPr>
          <a:xfrm>
            <a:off x="2224873" y="6110406"/>
            <a:ext cx="2213040" cy="579170"/>
          </a:xfrm>
          <a:prstGeom prst="rect">
            <a:avLst/>
          </a:prstGeom>
        </p:spPr>
      </p:pic>
    </p:spTree>
    <p:extLst>
      <p:ext uri="{BB962C8B-B14F-4D97-AF65-F5344CB8AC3E}">
        <p14:creationId xmlns:p14="http://schemas.microsoft.com/office/powerpoint/2010/main" val="265349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6504FE-29BB-95F2-2C19-91AD6C20106E}"/>
            </a:ext>
          </a:extLst>
        </p:cNvPr>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04AC141-E6A4-3E14-6425-D4548DFF0E0C}"/>
              </a:ext>
            </a:extLst>
          </p:cNvPr>
          <p:cNvSpPr>
            <a:spLocks noGrp="1"/>
          </p:cNvSpPr>
          <p:nvPr>
            <p:ph type="title"/>
          </p:nvPr>
        </p:nvSpPr>
        <p:spPr>
          <a:xfrm>
            <a:off x="405442" y="1289765"/>
            <a:ext cx="5031105" cy="4270963"/>
          </a:xfrm>
        </p:spPr>
        <p:txBody>
          <a:bodyPr vert="horz" lIns="91440" tIns="45720" rIns="91440" bIns="45720" rtlCol="0" anchor="ctr">
            <a:normAutofit/>
          </a:bodyPr>
          <a:lstStyle/>
          <a:p>
            <a:pPr marL="285750" indent="-285750" algn="ctr"/>
            <a:r>
              <a:rPr lang="en-US" sz="1800" b="1" i="0" kern="1200" dirty="0" err="1">
                <a:solidFill>
                  <a:srgbClr val="FFFFFF"/>
                </a:solidFill>
                <a:effectLst/>
                <a:latin typeface="+mj-lt"/>
                <a:ea typeface="+mj-ea"/>
                <a:cs typeface="+mj-cs"/>
              </a:rPr>
              <a:t>Načelo</a:t>
            </a:r>
            <a:r>
              <a:rPr lang="en-US" sz="1800" b="1" i="0" kern="1200" dirty="0">
                <a:solidFill>
                  <a:srgbClr val="FFFFFF"/>
                </a:solidFill>
                <a:effectLst/>
                <a:latin typeface="+mj-lt"/>
                <a:ea typeface="+mj-ea"/>
                <a:cs typeface="+mj-cs"/>
              </a:rPr>
              <a:t> „Ne </a:t>
            </a:r>
            <a:r>
              <a:rPr lang="en-US" sz="1800" b="1" i="0" kern="1200" dirty="0" err="1">
                <a:solidFill>
                  <a:srgbClr val="FFFFFF"/>
                </a:solidFill>
                <a:effectLst/>
                <a:latin typeface="+mj-lt"/>
                <a:ea typeface="+mj-ea"/>
                <a:cs typeface="+mj-cs"/>
              </a:rPr>
              <a:t>nanosi</a:t>
            </a:r>
            <a:r>
              <a:rPr lang="en-US" sz="1800" b="1" i="0" kern="1200" dirty="0">
                <a:solidFill>
                  <a:srgbClr val="FFFFFF"/>
                </a:solidFill>
                <a:effectLst/>
                <a:latin typeface="+mj-lt"/>
                <a:ea typeface="+mj-ea"/>
                <a:cs typeface="+mj-cs"/>
              </a:rPr>
              <a:t> </a:t>
            </a:r>
            <a:r>
              <a:rPr lang="en-US" sz="1800" b="1" i="0" kern="1200" dirty="0" err="1">
                <a:solidFill>
                  <a:srgbClr val="FFFFFF"/>
                </a:solidFill>
                <a:effectLst/>
                <a:latin typeface="+mj-lt"/>
                <a:ea typeface="+mj-ea"/>
                <a:cs typeface="+mj-cs"/>
              </a:rPr>
              <a:t>bitnu</a:t>
            </a:r>
            <a:r>
              <a:rPr lang="en-US" sz="1800" b="1" i="0" kern="1200" dirty="0">
                <a:solidFill>
                  <a:srgbClr val="FFFFFF"/>
                </a:solidFill>
                <a:effectLst/>
                <a:latin typeface="+mj-lt"/>
                <a:ea typeface="+mj-ea"/>
                <a:cs typeface="+mj-cs"/>
              </a:rPr>
              <a:t> </a:t>
            </a:r>
            <a:r>
              <a:rPr lang="en-US" sz="1800" b="1" i="0" kern="1200" dirty="0" err="1">
                <a:solidFill>
                  <a:srgbClr val="FFFFFF"/>
                </a:solidFill>
                <a:effectLst/>
                <a:latin typeface="+mj-lt"/>
                <a:ea typeface="+mj-ea"/>
                <a:cs typeface="+mj-cs"/>
              </a:rPr>
              <a:t>štetu</a:t>
            </a:r>
            <a:r>
              <a:rPr lang="en-US" sz="1800" b="1" i="0" kern="1200" dirty="0">
                <a:solidFill>
                  <a:srgbClr val="FFFFFF"/>
                </a:solidFill>
                <a:effectLst/>
                <a:latin typeface="+mj-lt"/>
                <a:ea typeface="+mj-ea"/>
                <a:cs typeface="+mj-cs"/>
              </a:rPr>
              <a:t>“ (</a:t>
            </a:r>
            <a:r>
              <a:rPr lang="en-US" sz="1800" b="1" i="0" kern="1200" dirty="0" err="1">
                <a:solidFill>
                  <a:srgbClr val="FFFFFF"/>
                </a:solidFill>
                <a:effectLst/>
                <a:latin typeface="+mj-lt"/>
                <a:ea typeface="+mj-ea"/>
                <a:cs typeface="+mj-cs"/>
              </a:rPr>
              <a:t>eng.</a:t>
            </a:r>
            <a:r>
              <a:rPr lang="en-US" sz="1800" b="1" i="0" kern="1200" dirty="0">
                <a:solidFill>
                  <a:srgbClr val="FFFFFF"/>
                </a:solidFill>
                <a:effectLst/>
                <a:latin typeface="+mj-lt"/>
                <a:ea typeface="+mj-ea"/>
                <a:cs typeface="+mj-cs"/>
              </a:rPr>
              <a:t> </a:t>
            </a:r>
            <a:r>
              <a:rPr lang="en-US" sz="1800" b="1" i="1" kern="1200" dirty="0">
                <a:solidFill>
                  <a:srgbClr val="FFFFFF"/>
                </a:solidFill>
                <a:effectLst/>
                <a:latin typeface="+mj-lt"/>
                <a:ea typeface="+mj-ea"/>
                <a:cs typeface="+mj-cs"/>
              </a:rPr>
              <a:t>Do No Significant Harm</a:t>
            </a:r>
            <a:r>
              <a:rPr lang="en-US" sz="1800" b="1" i="0" kern="1200" dirty="0">
                <a:solidFill>
                  <a:srgbClr val="FFFFFF"/>
                </a:solidFill>
                <a:effectLst/>
                <a:latin typeface="+mj-lt"/>
                <a:ea typeface="+mj-ea"/>
                <a:cs typeface="+mj-cs"/>
              </a:rPr>
              <a:t>)</a:t>
            </a:r>
            <a:br>
              <a:rPr lang="en-US" sz="1800" b="1" i="0" kern="1200" dirty="0">
                <a:solidFill>
                  <a:srgbClr val="FFFFFF"/>
                </a:solidFill>
                <a:effectLst/>
                <a:latin typeface="+mj-lt"/>
                <a:ea typeface="+mj-ea"/>
                <a:cs typeface="+mj-cs"/>
              </a:rPr>
            </a:br>
            <a:r>
              <a:rPr lang="en-US" sz="1800" b="0" i="0" kern="1200" dirty="0" err="1">
                <a:solidFill>
                  <a:srgbClr val="FFFFFF"/>
                </a:solidFill>
                <a:effectLst/>
                <a:latin typeface="+mj-lt"/>
                <a:ea typeface="+mj-ea"/>
                <a:cs typeface="+mj-cs"/>
              </a:rPr>
              <a:t>Načelo</a:t>
            </a:r>
            <a:r>
              <a:rPr lang="en-US" sz="1800" b="0" i="0" kern="1200" dirty="0">
                <a:solidFill>
                  <a:srgbClr val="FFFFFF"/>
                </a:solidFill>
                <a:effectLst/>
                <a:latin typeface="+mj-lt"/>
                <a:ea typeface="+mj-ea"/>
                <a:cs typeface="+mj-cs"/>
              </a:rPr>
              <a:t> DNSH je </a:t>
            </a:r>
            <a:r>
              <a:rPr lang="en-US" sz="1800" b="0" i="0" kern="1200" dirty="0" err="1">
                <a:solidFill>
                  <a:srgbClr val="FFFFFF"/>
                </a:solidFill>
                <a:effectLst/>
                <a:latin typeface="+mj-lt"/>
                <a:ea typeface="+mj-ea"/>
                <a:cs typeface="+mj-cs"/>
              </a:rPr>
              <a:t>temelj</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europskog</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okvira</a:t>
            </a:r>
            <a:r>
              <a:rPr lang="en-US" sz="1800" b="0" i="0" kern="1200" dirty="0">
                <a:solidFill>
                  <a:srgbClr val="FFFFFF"/>
                </a:solidFill>
                <a:effectLst/>
                <a:latin typeface="+mj-lt"/>
                <a:ea typeface="+mj-ea"/>
                <a:cs typeface="+mj-cs"/>
              </a:rPr>
              <a:t> za </a:t>
            </a:r>
            <a:r>
              <a:rPr lang="en-US" sz="1800" b="0" i="0" kern="1200" dirty="0" err="1">
                <a:solidFill>
                  <a:srgbClr val="FFFFFF"/>
                </a:solidFill>
                <a:effectLst/>
                <a:latin typeface="+mj-lt"/>
                <a:ea typeface="+mj-ea"/>
                <a:cs typeface="+mj-cs"/>
              </a:rPr>
              <a:t>održivo</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financiranje</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posebno</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unutar</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Uredbe</a:t>
            </a:r>
            <a:r>
              <a:rPr lang="en-US" sz="1800" b="0" i="0" kern="1200" dirty="0">
                <a:solidFill>
                  <a:srgbClr val="FFFFFF"/>
                </a:solidFill>
                <a:effectLst/>
                <a:latin typeface="+mj-lt"/>
                <a:ea typeface="+mj-ea"/>
                <a:cs typeface="+mj-cs"/>
              </a:rPr>
              <a:t> o </a:t>
            </a:r>
            <a:r>
              <a:rPr lang="en-US" sz="1800" b="0" i="0" kern="1200" dirty="0" err="1">
                <a:solidFill>
                  <a:srgbClr val="FFFFFF"/>
                </a:solidFill>
                <a:effectLst/>
                <a:latin typeface="+mj-lt"/>
                <a:ea typeface="+mj-ea"/>
                <a:cs typeface="+mj-cs"/>
              </a:rPr>
              <a:t>taksonomiji</a:t>
            </a:r>
            <a:r>
              <a:rPr lang="hr-HR" sz="1800" b="0" i="0" kern="1200" dirty="0">
                <a:solidFill>
                  <a:srgbClr val="FFFFFF"/>
                </a:solidFill>
                <a:effectLst/>
                <a:latin typeface="+mj-lt"/>
                <a:ea typeface="+mj-ea"/>
                <a:cs typeface="+mj-cs"/>
              </a:rPr>
              <a:t> (</a:t>
            </a:r>
            <a:r>
              <a:rPr lang="hr-HR" sz="1200" dirty="0">
                <a:solidFill>
                  <a:srgbClr val="FFFFFF"/>
                </a:solidFill>
              </a:rPr>
              <a:t>uspostavlja jedinstveni klasifikacijski sustav na razini Europske unije na temelju kojega se utvrđuje je li neka gospodarska djelatnost okolišno održiva)</a:t>
            </a:r>
            <a:r>
              <a:rPr lang="en-US" sz="1800" b="0" i="0" kern="1200" dirty="0">
                <a:solidFill>
                  <a:srgbClr val="FFFFFF"/>
                </a:solidFill>
                <a:effectLst/>
                <a:latin typeface="+mj-lt"/>
                <a:ea typeface="+mj-ea"/>
                <a:cs typeface="+mj-cs"/>
              </a:rPr>
              <a:t>. Ono </a:t>
            </a:r>
            <a:r>
              <a:rPr lang="en-US" sz="1800" b="0" i="0" kern="1200" dirty="0" err="1">
                <a:solidFill>
                  <a:srgbClr val="FFFFFF"/>
                </a:solidFill>
                <a:effectLst/>
                <a:latin typeface="+mj-lt"/>
                <a:ea typeface="+mj-ea"/>
                <a:cs typeface="+mj-cs"/>
              </a:rPr>
              <a:t>nalaže</a:t>
            </a:r>
            <a:r>
              <a:rPr lang="en-US" sz="1800" b="0" i="0" kern="1200" dirty="0">
                <a:solidFill>
                  <a:srgbClr val="FFFFFF"/>
                </a:solidFill>
                <a:effectLst/>
                <a:latin typeface="+mj-lt"/>
                <a:ea typeface="+mj-ea"/>
                <a:cs typeface="+mj-cs"/>
              </a:rPr>
              <a:t> da, </a:t>
            </a:r>
            <a:r>
              <a:rPr lang="en-US" sz="1800" b="0" i="0" kern="1200" dirty="0" err="1">
                <a:solidFill>
                  <a:srgbClr val="FFFFFF"/>
                </a:solidFill>
                <a:effectLst/>
                <a:latin typeface="+mj-lt"/>
                <a:ea typeface="+mj-ea"/>
                <a:cs typeface="+mj-cs"/>
              </a:rPr>
              <a:t>kako</a:t>
            </a:r>
            <a:r>
              <a:rPr lang="en-US" sz="1800" b="0" i="0" kern="1200" dirty="0">
                <a:solidFill>
                  <a:srgbClr val="FFFFFF"/>
                </a:solidFill>
                <a:effectLst/>
                <a:latin typeface="+mj-lt"/>
                <a:ea typeface="+mj-ea"/>
                <a:cs typeface="+mj-cs"/>
              </a:rPr>
              <a:t> bi se </a:t>
            </a:r>
            <a:r>
              <a:rPr lang="en-US" sz="1800" b="0" i="0" kern="1200" dirty="0" err="1">
                <a:solidFill>
                  <a:srgbClr val="FFFFFF"/>
                </a:solidFill>
                <a:effectLst/>
                <a:latin typeface="+mj-lt"/>
                <a:ea typeface="+mj-ea"/>
                <a:cs typeface="+mj-cs"/>
              </a:rPr>
              <a:t>neka</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aktivnost</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smatrala</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održivom</a:t>
            </a:r>
            <a:r>
              <a:rPr lang="en-US" sz="1800" b="0" i="0" kern="1200" dirty="0">
                <a:solidFill>
                  <a:srgbClr val="FFFFFF"/>
                </a:solidFill>
                <a:effectLst/>
                <a:latin typeface="+mj-lt"/>
                <a:ea typeface="+mj-ea"/>
                <a:cs typeface="+mj-cs"/>
              </a:rPr>
              <a:t>, ne </a:t>
            </a:r>
            <a:r>
              <a:rPr lang="en-US" sz="1800" b="0" i="0" kern="1200" dirty="0" err="1">
                <a:solidFill>
                  <a:srgbClr val="FFFFFF"/>
                </a:solidFill>
                <a:effectLst/>
                <a:latin typeface="+mj-lt"/>
                <a:ea typeface="+mj-ea"/>
                <a:cs typeface="+mj-cs"/>
              </a:rPr>
              <a:t>smije</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značajno</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štetiti</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niti</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jednom</a:t>
            </a:r>
            <a:r>
              <a:rPr lang="en-US" sz="1800" b="0" i="0" kern="1200" dirty="0">
                <a:solidFill>
                  <a:srgbClr val="FFFFFF"/>
                </a:solidFill>
                <a:effectLst/>
                <a:latin typeface="+mj-lt"/>
                <a:ea typeface="+mj-ea"/>
                <a:cs typeface="+mj-cs"/>
              </a:rPr>
              <a:t> od </a:t>
            </a:r>
            <a:r>
              <a:rPr lang="en-US" sz="1800" b="0" i="0" kern="1200" dirty="0" err="1">
                <a:solidFill>
                  <a:srgbClr val="FFFFFF"/>
                </a:solidFill>
                <a:effectLst/>
                <a:latin typeface="+mj-lt"/>
                <a:ea typeface="+mj-ea"/>
                <a:cs typeface="+mj-cs"/>
              </a:rPr>
              <a:t>šest</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ciljeva</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definiranih</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Taksonomijom</a:t>
            </a:r>
            <a:r>
              <a:rPr lang="en-US" sz="1800" b="0" i="0" kern="1200" dirty="0">
                <a:solidFill>
                  <a:srgbClr val="FFFFFF"/>
                </a:solidFill>
                <a:effectLst/>
                <a:latin typeface="+mj-lt"/>
                <a:ea typeface="+mj-ea"/>
                <a:cs typeface="+mj-cs"/>
              </a:rPr>
              <a:t> EU-a. </a:t>
            </a:r>
            <a:r>
              <a:rPr lang="en-US" sz="1800" b="0" i="0" kern="1200" dirty="0" err="1">
                <a:solidFill>
                  <a:srgbClr val="FFFFFF"/>
                </a:solidFill>
                <a:effectLst/>
                <a:latin typeface="+mj-lt"/>
                <a:ea typeface="+mj-ea"/>
                <a:cs typeface="+mj-cs"/>
              </a:rPr>
              <a:t>Istovremeno</a:t>
            </a:r>
            <a:r>
              <a:rPr lang="en-US" sz="1800" b="0" i="0" kern="1200" dirty="0">
                <a:solidFill>
                  <a:srgbClr val="FFFFFF"/>
                </a:solidFill>
                <a:effectLst/>
                <a:latin typeface="+mj-lt"/>
                <a:ea typeface="+mj-ea"/>
                <a:cs typeface="+mj-cs"/>
              </a:rPr>
              <a:t> se </a:t>
            </a:r>
            <a:r>
              <a:rPr lang="en-US" sz="1800" b="0" i="0" kern="1200" dirty="0" err="1">
                <a:solidFill>
                  <a:srgbClr val="FFFFFF"/>
                </a:solidFill>
                <a:effectLst/>
                <a:latin typeface="+mj-lt"/>
                <a:ea typeface="+mj-ea"/>
                <a:cs typeface="+mj-cs"/>
              </a:rPr>
              <a:t>daje</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prednost</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prijaviteljima</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čije</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aktivnosti</a:t>
            </a:r>
            <a:r>
              <a:rPr lang="en-US" sz="1800" b="0" i="0" kern="1200" dirty="0">
                <a:solidFill>
                  <a:srgbClr val="FFFFFF"/>
                </a:solidFill>
                <a:effectLst/>
                <a:latin typeface="+mj-lt"/>
                <a:ea typeface="+mj-ea"/>
                <a:cs typeface="+mj-cs"/>
              </a:rPr>
              <a:t> i </a:t>
            </a:r>
            <a:r>
              <a:rPr lang="en-US" sz="1800" b="0" i="0" kern="1200" dirty="0" err="1">
                <a:solidFill>
                  <a:srgbClr val="FFFFFF"/>
                </a:solidFill>
                <a:effectLst/>
                <a:latin typeface="+mj-lt"/>
                <a:ea typeface="+mj-ea"/>
                <a:cs typeface="+mj-cs"/>
              </a:rPr>
              <a:t>projekti</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doprinose</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ovim</a:t>
            </a:r>
            <a:r>
              <a:rPr lang="en-US" sz="1800" b="0" i="0" kern="1200" dirty="0">
                <a:solidFill>
                  <a:srgbClr val="FFFFFF"/>
                </a:solidFill>
                <a:effectLst/>
                <a:latin typeface="+mj-lt"/>
                <a:ea typeface="+mj-ea"/>
                <a:cs typeface="+mj-cs"/>
              </a:rPr>
              <a:t> </a:t>
            </a:r>
            <a:r>
              <a:rPr lang="en-US" sz="1800" b="0" i="0" kern="1200" dirty="0" err="1">
                <a:solidFill>
                  <a:srgbClr val="FFFFFF"/>
                </a:solidFill>
                <a:effectLst/>
                <a:latin typeface="+mj-lt"/>
                <a:ea typeface="+mj-ea"/>
                <a:cs typeface="+mj-cs"/>
              </a:rPr>
              <a:t>ciljevima</a:t>
            </a:r>
            <a:r>
              <a:rPr lang="en-US" sz="1800" b="0" i="0" kern="1200" dirty="0">
                <a:solidFill>
                  <a:srgbClr val="FFFFFF"/>
                </a:solidFill>
                <a:effectLst/>
                <a:latin typeface="+mj-lt"/>
                <a:ea typeface="+mj-ea"/>
                <a:cs typeface="+mj-cs"/>
              </a:rPr>
              <a:t>. </a:t>
            </a:r>
          </a:p>
        </p:txBody>
      </p:sp>
      <p:sp>
        <p:nvSpPr>
          <p:cNvPr id="3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5" name="Rectangle 4">
            <a:extLst>
              <a:ext uri="{FF2B5EF4-FFF2-40B4-BE49-F238E27FC236}">
                <a16:creationId xmlns:a16="http://schemas.microsoft.com/office/drawing/2014/main" id="{6D1050B1-7021-11B6-9D42-5C243F9E96B6}"/>
              </a:ext>
            </a:extLst>
          </p:cNvPr>
          <p:cNvSpPr/>
          <p:nvPr/>
        </p:nvSpPr>
        <p:spPr>
          <a:xfrm>
            <a:off x="6297233" y="518400"/>
            <a:ext cx="4771607" cy="5837949"/>
          </a:xfrm>
          <a:prstGeom prst="rect">
            <a:avLst/>
          </a:prstGeom>
        </p:spPr>
        <p:txBody>
          <a:bodyPr vert="horz" lIns="91440" tIns="45720" rIns="91440" bIns="45720" rtlCol="0" anchor="ctr">
            <a:normAutofit/>
          </a:bodyPr>
          <a:lstStyle/>
          <a:p>
            <a:pPr marL="57150" indent="-228600">
              <a:lnSpc>
                <a:spcPct val="90000"/>
              </a:lnSpc>
              <a:spcAft>
                <a:spcPts val="600"/>
              </a:spcAft>
              <a:buFont typeface="Arial" panose="020B0604020202020204" pitchFamily="34" charset="0"/>
              <a:buChar char="•"/>
            </a:pPr>
            <a:r>
              <a:rPr lang="en-US" sz="2000" b="0" i="0">
                <a:solidFill>
                  <a:schemeClr val="tx1">
                    <a:alpha val="80000"/>
                  </a:schemeClr>
                </a:solidFill>
                <a:effectLst/>
              </a:rPr>
              <a:t>Ovi ciljevi uključuju:</a:t>
            </a:r>
          </a:p>
          <a:p>
            <a:pPr marL="400050" indent="-228600">
              <a:lnSpc>
                <a:spcPct val="90000"/>
              </a:lnSpc>
              <a:spcAft>
                <a:spcPts val="600"/>
              </a:spcAft>
              <a:buFont typeface="Arial" panose="020B0604020202020204" pitchFamily="34" charset="0"/>
              <a:buChar char="•"/>
            </a:pPr>
            <a:r>
              <a:rPr lang="en-US" sz="2000" b="1" i="0">
                <a:solidFill>
                  <a:schemeClr val="tx1">
                    <a:alpha val="80000"/>
                  </a:schemeClr>
                </a:solidFill>
                <a:effectLst/>
              </a:rPr>
              <a:t>Ublažavanje klimatskih promjena</a:t>
            </a:r>
          </a:p>
          <a:p>
            <a:pPr marL="400050" indent="-228600">
              <a:lnSpc>
                <a:spcPct val="90000"/>
              </a:lnSpc>
              <a:spcAft>
                <a:spcPts val="600"/>
              </a:spcAft>
              <a:buFont typeface="Arial" panose="020B0604020202020204" pitchFamily="34" charset="0"/>
              <a:buChar char="•"/>
            </a:pPr>
            <a:r>
              <a:rPr lang="en-US" sz="2000" b="1" i="0">
                <a:solidFill>
                  <a:schemeClr val="tx1">
                    <a:alpha val="80000"/>
                  </a:schemeClr>
                </a:solidFill>
                <a:effectLst/>
              </a:rPr>
              <a:t>Prilagodba klimatskim promjenama</a:t>
            </a:r>
          </a:p>
          <a:p>
            <a:pPr marL="400050" indent="-228600">
              <a:lnSpc>
                <a:spcPct val="90000"/>
              </a:lnSpc>
              <a:spcAft>
                <a:spcPts val="600"/>
              </a:spcAft>
              <a:buFont typeface="Arial" panose="020B0604020202020204" pitchFamily="34" charset="0"/>
              <a:buChar char="•"/>
            </a:pPr>
            <a:r>
              <a:rPr lang="en-US" sz="2000" b="1" i="0">
                <a:solidFill>
                  <a:schemeClr val="tx1">
                    <a:alpha val="80000"/>
                  </a:schemeClr>
                </a:solidFill>
                <a:effectLst/>
              </a:rPr>
              <a:t>Održivo korištenje i zaštita voda i morskih resursa</a:t>
            </a:r>
          </a:p>
          <a:p>
            <a:pPr marL="400050" indent="-228600">
              <a:lnSpc>
                <a:spcPct val="90000"/>
              </a:lnSpc>
              <a:spcAft>
                <a:spcPts val="600"/>
              </a:spcAft>
              <a:buFont typeface="Arial" panose="020B0604020202020204" pitchFamily="34" charset="0"/>
              <a:buChar char="•"/>
            </a:pPr>
            <a:r>
              <a:rPr lang="en-US" sz="2000" b="1" i="0">
                <a:solidFill>
                  <a:schemeClr val="tx1">
                    <a:alpha val="80000"/>
                  </a:schemeClr>
                </a:solidFill>
                <a:effectLst/>
              </a:rPr>
              <a:t>Prijelaz na kružno gospodarstvo</a:t>
            </a:r>
          </a:p>
          <a:p>
            <a:pPr marL="400050" indent="-228600">
              <a:lnSpc>
                <a:spcPct val="90000"/>
              </a:lnSpc>
              <a:spcAft>
                <a:spcPts val="600"/>
              </a:spcAft>
              <a:buFont typeface="Arial" panose="020B0604020202020204" pitchFamily="34" charset="0"/>
              <a:buChar char="•"/>
            </a:pPr>
            <a:r>
              <a:rPr lang="en-US" sz="2000" b="1" i="0">
                <a:solidFill>
                  <a:schemeClr val="tx1">
                    <a:alpha val="80000"/>
                  </a:schemeClr>
                </a:solidFill>
                <a:effectLst/>
              </a:rPr>
              <a:t>Prevencija i kontrola onečišćenja</a:t>
            </a:r>
          </a:p>
          <a:p>
            <a:pPr marL="400050" indent="-228600">
              <a:lnSpc>
                <a:spcPct val="90000"/>
              </a:lnSpc>
              <a:spcAft>
                <a:spcPts val="600"/>
              </a:spcAft>
              <a:buFont typeface="Arial" panose="020B0604020202020204" pitchFamily="34" charset="0"/>
              <a:buChar char="•"/>
            </a:pPr>
            <a:r>
              <a:rPr lang="en-US" sz="2000" b="1" i="0">
                <a:solidFill>
                  <a:schemeClr val="tx1">
                    <a:alpha val="80000"/>
                  </a:schemeClr>
                </a:solidFill>
                <a:effectLst/>
              </a:rPr>
              <a:t>Zaštita i obnova bioraznolikosti i ekosustava</a:t>
            </a:r>
            <a:br>
              <a:rPr lang="en-US" sz="2000" b="0" i="0">
                <a:solidFill>
                  <a:schemeClr val="tx1">
                    <a:alpha val="80000"/>
                  </a:schemeClr>
                </a:solidFill>
                <a:effectLst/>
              </a:rPr>
            </a:br>
            <a:endParaRPr lang="en-US" sz="2000" b="0" i="0">
              <a:solidFill>
                <a:schemeClr val="tx1">
                  <a:alpha val="80000"/>
                </a:schemeClr>
              </a:solidFill>
              <a:effectLst/>
            </a:endParaRPr>
          </a:p>
          <a:p>
            <a:pPr marL="57150" indent="-228600">
              <a:lnSpc>
                <a:spcPct val="90000"/>
              </a:lnSpc>
              <a:spcAft>
                <a:spcPts val="600"/>
              </a:spcAft>
              <a:buFont typeface="Arial" panose="020B0604020202020204" pitchFamily="34" charset="0"/>
              <a:buChar char="•"/>
            </a:pPr>
            <a:r>
              <a:rPr lang="en-US" sz="2000" b="0" i="0">
                <a:solidFill>
                  <a:schemeClr val="tx1">
                    <a:alpha val="80000"/>
                  </a:schemeClr>
                </a:solidFill>
                <a:effectLst/>
              </a:rPr>
              <a:t>Sukladnost s DNSH procjenjuje se kroz skup tehničkih kriterija koji pružaju specifične zahtjeve i pragove za svaki cilj.</a:t>
            </a:r>
            <a:endParaRPr lang="en-US" sz="2000">
              <a:solidFill>
                <a:schemeClr val="tx1">
                  <a:alpha val="80000"/>
                </a:schemeClr>
              </a:solidFill>
            </a:endParaRPr>
          </a:p>
        </p:txBody>
      </p:sp>
      <p:sp>
        <p:nvSpPr>
          <p:cNvPr id="3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9" name="Straight Connector 3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pic>
        <p:nvPicPr>
          <p:cNvPr id="3" name="Slika 2">
            <a:extLst>
              <a:ext uri="{FF2B5EF4-FFF2-40B4-BE49-F238E27FC236}">
                <a16:creationId xmlns:a16="http://schemas.microsoft.com/office/drawing/2014/main" id="{30158505-D53D-492F-3F17-F7F3B8733D06}"/>
              </a:ext>
            </a:extLst>
          </p:cNvPr>
          <p:cNvPicPr>
            <a:picLocks noChangeAspect="1"/>
          </p:cNvPicPr>
          <p:nvPr/>
        </p:nvPicPr>
        <p:blipFill>
          <a:blip r:embed="rId2"/>
          <a:stretch>
            <a:fillRect/>
          </a:stretch>
        </p:blipFill>
        <p:spPr>
          <a:xfrm>
            <a:off x="3987338" y="6205293"/>
            <a:ext cx="2213040" cy="579170"/>
          </a:xfrm>
          <a:prstGeom prst="rect">
            <a:avLst/>
          </a:prstGeom>
        </p:spPr>
      </p:pic>
      <p:pic>
        <p:nvPicPr>
          <p:cNvPr id="4" name="Slika 3">
            <a:extLst>
              <a:ext uri="{FF2B5EF4-FFF2-40B4-BE49-F238E27FC236}">
                <a16:creationId xmlns:a16="http://schemas.microsoft.com/office/drawing/2014/main" id="{AB0312B3-1777-4AEF-733B-FA09755A4348}"/>
              </a:ext>
            </a:extLst>
          </p:cNvPr>
          <p:cNvPicPr>
            <a:picLocks noChangeAspect="1"/>
          </p:cNvPicPr>
          <p:nvPr/>
        </p:nvPicPr>
        <p:blipFill>
          <a:blip r:embed="rId3"/>
          <a:stretch>
            <a:fillRect/>
          </a:stretch>
        </p:blipFill>
        <p:spPr>
          <a:xfrm>
            <a:off x="305022" y="6205293"/>
            <a:ext cx="1274174" cy="542591"/>
          </a:xfrm>
          <a:prstGeom prst="rect">
            <a:avLst/>
          </a:prstGeom>
        </p:spPr>
      </p:pic>
    </p:spTree>
    <p:extLst>
      <p:ext uri="{BB962C8B-B14F-4D97-AF65-F5344CB8AC3E}">
        <p14:creationId xmlns:p14="http://schemas.microsoft.com/office/powerpoint/2010/main" val="2914906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1066</TotalTime>
  <Words>820</Words>
  <Application>Microsoft Office PowerPoint</Application>
  <PresentationFormat>Široki zaslon</PresentationFormat>
  <Paragraphs>55</Paragraphs>
  <Slides>11</Slides>
  <Notes>0</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11</vt:i4>
      </vt:variant>
    </vt:vector>
  </HeadingPairs>
  <TitlesOfParts>
    <vt:vector size="17" baseType="lpstr">
      <vt:lpstr>Aptos</vt:lpstr>
      <vt:lpstr>Arial</vt:lpstr>
      <vt:lpstr>Calibri</vt:lpstr>
      <vt:lpstr>Calibri Light</vt:lpstr>
      <vt:lpstr>Greycliff CF Regular</vt:lpstr>
      <vt:lpstr>Office Theme</vt:lpstr>
      <vt:lpstr>STRATEŠKI RAZVOJ MANJEG URBANOG PODRUČJA KOPRIVNICA</vt:lpstr>
      <vt:lpstr>Osnove</vt:lpstr>
      <vt:lpstr>Financiranje ITU mehanizma</vt:lpstr>
      <vt:lpstr>Popis poziva za dostavu projektnih prijedloga </vt:lpstr>
      <vt:lpstr>Horizontalna načela</vt:lpstr>
      <vt:lpstr>Nediskriminacija </vt:lpstr>
      <vt:lpstr>Klimatsko potvrđivanje u programskom razdoblju 2021. – 2027.  Uredba o zajedničkim odredbama (EU) 2021/1060</vt:lpstr>
      <vt:lpstr>Smjernice za klimatsko potvrđivanje</vt:lpstr>
      <vt:lpstr>Načelo „Ne nanosi bitnu štetu“ (eng. Do No Significant Harm) Načelo DNSH je temelj europskog okvira za održivo financiranje, posebno unutar Uredbe o taksonomiji (uspostavlja jedinstveni klasifikacijski sustav na razini Europske unije na temelju kojega se utvrđuje je li neka gospodarska djelatnost okolišno održiva). Ono nalaže da, kako bi se neka aktivnost smatrala održivom, ne smije značajno štetiti niti jednom od šest ciljeva definiranih Taksonomijom EU-a. Istovremeno se daje prednost prijaviteljima čije aktivnosti i projekti doprinose ovim ciljevima. </vt:lpstr>
      <vt:lpstr>Sukob interesa</vt:lpstr>
      <vt:lpstr>Hvala na pažnji !           Rujan 2024. godine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HORIZONTAL PRINCIPLES IN PROJECT SELECTION</dc:title>
  <dc:creator>Natalija Šimunović</dc:creator>
  <cp:lastModifiedBy>Maja Ferlindeš</cp:lastModifiedBy>
  <cp:revision>25</cp:revision>
  <cp:lastPrinted>2024-03-14T09:28:56Z</cp:lastPrinted>
  <dcterms:created xsi:type="dcterms:W3CDTF">2023-09-18T23:18:15Z</dcterms:created>
  <dcterms:modified xsi:type="dcterms:W3CDTF">2024-09-24T05:51:51Z</dcterms:modified>
</cp:coreProperties>
</file>